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68" r:id="rId4"/>
    <p:sldId id="269" r:id="rId5"/>
    <p:sldId id="297" r:id="rId6"/>
    <p:sldId id="285" r:id="rId7"/>
    <p:sldId id="275" r:id="rId8"/>
    <p:sldId id="282" r:id="rId9"/>
    <p:sldId id="284" r:id="rId10"/>
    <p:sldId id="259" r:id="rId11"/>
    <p:sldId id="267" r:id="rId12"/>
    <p:sldId id="288" r:id="rId13"/>
    <p:sldId id="260" r:id="rId14"/>
    <p:sldId id="294" r:id="rId15"/>
    <p:sldId id="293" r:id="rId16"/>
    <p:sldId id="289" r:id="rId17"/>
    <p:sldId id="290" r:id="rId18"/>
    <p:sldId id="262" r:id="rId19"/>
    <p:sldId id="263" r:id="rId20"/>
    <p:sldId id="291" r:id="rId21"/>
    <p:sldId id="264" r:id="rId22"/>
    <p:sldId id="296" r:id="rId23"/>
    <p:sldId id="295" r:id="rId24"/>
    <p:sldId id="274" r:id="rId25"/>
    <p:sldId id="276" r:id="rId26"/>
    <p:sldId id="271" r:id="rId27"/>
    <p:sldId id="278" r:id="rId28"/>
    <p:sldId id="28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E8"/>
    <a:srgbClr val="5E5D4B"/>
    <a:srgbClr val="FEEEB5"/>
    <a:srgbClr val="F9EABE"/>
    <a:srgbClr val="62604D"/>
    <a:srgbClr val="F6D77D"/>
    <a:srgbClr val="DDDB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4673" autoAdjust="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outlineViewPr>
    <p:cViewPr>
      <p:scale>
        <a:sx n="33" d="100"/>
        <a:sy n="33" d="100"/>
      </p:scale>
      <p:origin x="0" y="-24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E6A8-729E-C830-0EF3-B3AC2401A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215DE-29F3-3675-A8C0-E42055BCD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87553-0F9F-2D0B-61F4-B7191E44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73351-5C55-6AC7-3735-F9AF0A60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E0D43-EADD-20BA-7D48-35AE7429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20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F588-66D9-2257-E3DA-198B2DB2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2A0FF-09A1-2B9F-A051-61EF6FBF4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FB2C9-FBE6-C526-57AE-F35490F2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3710E-18CB-253B-1043-FB2EA217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76D1-56F6-DF45-43E8-3B0DCF2F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3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F8D98-4972-9335-F7E3-2F399B3ECF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56DD0-BA72-7FA8-CBFF-A0522DB3E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5835D-5AE7-EDB7-0546-5DD4B225E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B0A4-4E99-EE1D-2402-010CF673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87435-6E4A-42B5-CECF-DC364FA1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45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AA98-6F09-9841-8616-1D688F5B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21430-FC97-B36B-4F93-AB1A3B82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8C218-D5D6-0D8E-3EBC-06D41EFE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9BDF8-40CE-0BCA-7B87-E3AF8BF4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C50D7-2548-F0D1-D2FD-C0903ACB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7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FE18-0D03-B573-158B-4CBE856B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EC04-E73C-34D5-80D3-044A22673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0CAF4-AF38-4BA0-610E-0950CD61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1AAB6-EA45-B34F-7CBE-A41EB971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CDC29-E1AB-7921-35E2-5A6CE0AD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221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AE60-C54D-14AC-1932-7C9BD0F1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806C-F0BB-391D-72C5-9545E2E3B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6661F-35C7-0E7C-E5D4-B31EB9CF1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8852C-A5F3-8DDF-27F9-AD88CB42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A8F03-221D-C8BA-CA78-B8D438D1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782A2-8E9C-AB1F-9CDD-67C28E83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96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EE41-58EE-76C4-CB0B-DDD4E942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F87AA-7E14-C057-9B92-6D52212F3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ED3E7-37FD-4CAA-A0C9-E6F6864A1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7A935-D4AF-B6C2-F2EA-BC768888F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20B36-F27A-50D2-AE79-B88254092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59984E-041E-5F16-2010-CE20F614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15D2AF-316D-AE85-D9D8-E0AF573F8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C1C16-E482-8736-8323-94CA5089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709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4C51-CF6A-10A8-DF8C-0B91AD5A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E54C4C-F2DF-4CCE-ACE0-FD652E62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0E6DE-6A27-1EA6-2D8D-76A7906C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3D771-4C10-075D-2CF1-0C5D6CDE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903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A491D-2521-5DDA-DF29-3DDD57A8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18A33-1A12-2904-144F-7115E053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C8C7-6FA8-186A-CBAF-A6EFEF7F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407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642C-DF15-8DAA-6161-C596D8D2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2839-7BDD-0D17-3B06-D1B6596C1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8B670-6A8B-E366-A36B-BC0B82BD8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8ECE8-22D3-41EA-43BA-00455294E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658EF-2162-855A-F043-CBCEB4D71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5E433-C63F-15A0-D52F-7FE322B4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69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347D-337E-6BA9-86EA-DF20A175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CFDBA-676B-3984-CD9C-B4A3862C8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FE0D0-000A-884C-9B01-53E6A6B39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8BDAF-122F-7778-EE0F-C08952BD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24D44-1B37-2815-AB65-C02E2E2D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B627E-5EF2-AB7B-EBA2-3D411055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755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F1048D-32E0-44CB-D85E-CCE1E99B12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EA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0A01F-6743-7689-6DC8-A2EC2442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7F05D-B6BB-9DDB-AC37-7E41E56C5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9BBE8-47B8-75D4-8ED8-79075FFB2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4B66C0-751C-4EE2-8F59-6431E77F6E1A}" type="datetimeFigureOut">
              <a:rPr lang="en-AU" smtClean="0"/>
              <a:t>3/04/2025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53C3E-56DC-5AA1-6263-42C68AF42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B9A1A-F49B-1708-3253-C85B79C18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048612-F88F-4C9B-9C33-17B002525B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79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3EBB-A72B-17BF-A81F-88E6760B2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Optimising Easter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94284-9082-43E0-9861-A4622A92A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with David Smith &amp; Google OR-Tools </a:t>
            </a:r>
          </a:p>
        </p:txBody>
      </p:sp>
    </p:spTree>
    <p:extLst>
      <p:ext uri="{BB962C8B-B14F-4D97-AF65-F5344CB8AC3E}">
        <p14:creationId xmlns:p14="http://schemas.microsoft.com/office/powerpoint/2010/main" val="3295343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601B-8E76-8BB7-0458-D6E5FB23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do we solve an optimisation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2260-07C3-E733-4E86-C16BD3B9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5895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dirty="0"/>
              <a:t>Linear Programming is a good place to start. </a:t>
            </a:r>
          </a:p>
          <a:p>
            <a:r>
              <a:rPr lang="en-AU" b="1" dirty="0"/>
              <a:t>Simplicity: </a:t>
            </a:r>
            <a:r>
              <a:rPr lang="en-AU" dirty="0">
                <a:latin typeface="Aptos Light" panose="020B0004020202020204" pitchFamily="34" charset="0"/>
              </a:rPr>
              <a:t>LP models are straightforward to formulate and understand. </a:t>
            </a:r>
          </a:p>
          <a:p>
            <a:r>
              <a:rPr lang="en-AU" b="1" dirty="0"/>
              <a:t>Efficiency: </a:t>
            </a:r>
            <a:r>
              <a:rPr lang="en-AU" dirty="0">
                <a:latin typeface="Aptos Light" panose="020B0004020202020204" pitchFamily="34" charset="0"/>
              </a:rPr>
              <a:t>LP problems can be solved efficiently using well-established algorithms</a:t>
            </a:r>
            <a:r>
              <a:rPr lang="en-AU" dirty="0"/>
              <a:t>. </a:t>
            </a:r>
          </a:p>
          <a:p>
            <a:r>
              <a:rPr lang="en-AU" b="1" dirty="0"/>
              <a:t>Global Optimum: </a:t>
            </a:r>
            <a:r>
              <a:rPr lang="en-AU" dirty="0">
                <a:latin typeface="Aptos Light" panose="020B0004020202020204" pitchFamily="34" charset="0"/>
              </a:rPr>
              <a:t>LP problems are convex, meaning they have a single global optimum.</a:t>
            </a:r>
          </a:p>
          <a:p>
            <a:r>
              <a:rPr lang="en-AU" b="1" dirty="0"/>
              <a:t>Wide Applicability: </a:t>
            </a:r>
            <a:r>
              <a:rPr lang="en-AU" dirty="0">
                <a:latin typeface="Aptos Light" panose="020B0004020202020204" pitchFamily="34" charset="0"/>
              </a:rPr>
              <a:t>LP can be applied to a variety of real-world problems - resource allocation, transportation, and production planning</a:t>
            </a:r>
          </a:p>
        </p:txBody>
      </p:sp>
    </p:spTree>
    <p:extLst>
      <p:ext uri="{BB962C8B-B14F-4D97-AF65-F5344CB8AC3E}">
        <p14:creationId xmlns:p14="http://schemas.microsoft.com/office/powerpoint/2010/main" val="3467245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8B9D-E54E-CBDE-802B-5717FD960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B70B-45F5-62DD-9BAD-FED3ED5E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60C88-2A41-D484-C41B-7468D46B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932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Understand processes &amp; problems.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Model processes and calculations.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Design and model constraints.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Iteratively add complexity as required.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Validate with the client.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Think about user experience. </a:t>
            </a:r>
          </a:p>
        </p:txBody>
      </p:sp>
      <p:pic>
        <p:nvPicPr>
          <p:cNvPr id="33794" name="Picture 2" descr="Generated image">
            <a:extLst>
              <a:ext uri="{FF2B5EF4-FFF2-40B4-BE49-F238E27FC236}">
                <a16:creationId xmlns:a16="http://schemas.microsoft.com/office/drawing/2014/main" id="{63C12DCE-8350-FD65-6432-EA843A63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43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BCB5-5BA2-4580-7E30-E8B421114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F5A7-0026-BC83-D76C-08D58163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495" y="5350659"/>
            <a:ext cx="850100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Let’s work with the client to understand the logic and model the problem. 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3CAB80D-62A2-5013-1211-F39BE7B8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85" y="308225"/>
            <a:ext cx="7440364" cy="496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6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ECCFB2-E5C0-5429-062F-43310DBED99C}"/>
              </a:ext>
            </a:extLst>
          </p:cNvPr>
          <p:cNvSpPr/>
          <p:nvPr/>
        </p:nvSpPr>
        <p:spPr>
          <a:xfrm>
            <a:off x="216294" y="1772051"/>
            <a:ext cx="2865977" cy="2825394"/>
          </a:xfrm>
          <a:prstGeom prst="roundRect">
            <a:avLst>
              <a:gd name="adj" fmla="val 7576"/>
            </a:avLst>
          </a:prstGeom>
          <a:solidFill>
            <a:srgbClr val="F6D7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33427A3-5835-F6E3-A79F-3AD825CB2F93}"/>
              </a:ext>
            </a:extLst>
          </p:cNvPr>
          <p:cNvSpPr/>
          <p:nvPr/>
        </p:nvSpPr>
        <p:spPr>
          <a:xfrm>
            <a:off x="3190559" y="1772051"/>
            <a:ext cx="2865977" cy="2825394"/>
          </a:xfrm>
          <a:prstGeom prst="roundRect">
            <a:avLst>
              <a:gd name="adj" fmla="val 7576"/>
            </a:avLst>
          </a:prstGeom>
          <a:solidFill>
            <a:srgbClr val="F6D7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31657D-FE53-9973-9E74-8D25B854012A}"/>
              </a:ext>
            </a:extLst>
          </p:cNvPr>
          <p:cNvSpPr/>
          <p:nvPr/>
        </p:nvSpPr>
        <p:spPr>
          <a:xfrm>
            <a:off x="9178553" y="1736332"/>
            <a:ext cx="2865977" cy="2825394"/>
          </a:xfrm>
          <a:prstGeom prst="roundRect">
            <a:avLst>
              <a:gd name="adj" fmla="val 7576"/>
            </a:avLst>
          </a:prstGeom>
          <a:solidFill>
            <a:srgbClr val="F6D7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9101E-B809-72F8-0215-A097B19D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9174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Components of Optimisation Problems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259EE2-38FC-CEE0-47E6-5DB79104642F}"/>
              </a:ext>
            </a:extLst>
          </p:cNvPr>
          <p:cNvGrpSpPr/>
          <p:nvPr/>
        </p:nvGrpSpPr>
        <p:grpSpPr>
          <a:xfrm>
            <a:off x="6199861" y="1736332"/>
            <a:ext cx="2865977" cy="2825394"/>
            <a:chOff x="8192769" y="3972674"/>
            <a:chExt cx="2865977" cy="282539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936E4EB-A8C2-737E-D66E-2A837B06518C}"/>
                </a:ext>
              </a:extLst>
            </p:cNvPr>
            <p:cNvSpPr/>
            <p:nvPr/>
          </p:nvSpPr>
          <p:spPr>
            <a:xfrm>
              <a:off x="8192769" y="3972674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2" descr="Generated image">
              <a:extLst>
                <a:ext uri="{FF2B5EF4-FFF2-40B4-BE49-F238E27FC236}">
                  <a16:creationId xmlns:a16="http://schemas.microsoft.com/office/drawing/2014/main" id="{A539BE0E-8E56-9E9E-CDF8-9BFC5BE56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70" r="60401" b="11403"/>
            <a:stretch/>
          </p:blipFill>
          <p:spPr bwMode="auto">
            <a:xfrm>
              <a:off x="8366647" y="4434923"/>
              <a:ext cx="2540000" cy="212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Generated image">
            <a:extLst>
              <a:ext uri="{FF2B5EF4-FFF2-40B4-BE49-F238E27FC236}">
                <a16:creationId xmlns:a16="http://schemas.microsoft.com/office/drawing/2014/main" id="{A6B3A9BA-EB29-1E88-BD73-0B5646663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3" t="15741" b="48831"/>
          <a:stretch/>
        </p:blipFill>
        <p:spPr bwMode="auto">
          <a:xfrm>
            <a:off x="3353547" y="1924363"/>
            <a:ext cx="2540000" cy="242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enerated image">
            <a:extLst>
              <a:ext uri="{FF2B5EF4-FFF2-40B4-BE49-F238E27FC236}">
                <a16:creationId xmlns:a16="http://schemas.microsoft.com/office/drawing/2014/main" id="{C4B03676-8B06-6372-DF46-2F1A466E7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9" t="55456" r="1777" b="11964"/>
          <a:stretch/>
        </p:blipFill>
        <p:spPr bwMode="auto">
          <a:xfrm>
            <a:off x="9341541" y="1934195"/>
            <a:ext cx="2540000" cy="23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F6587CC-2336-84C3-6D7D-47C50EC0EC80}"/>
              </a:ext>
            </a:extLst>
          </p:cNvPr>
          <p:cNvGrpSpPr/>
          <p:nvPr/>
        </p:nvGrpSpPr>
        <p:grpSpPr>
          <a:xfrm>
            <a:off x="220782" y="1969914"/>
            <a:ext cx="2540000" cy="2429668"/>
            <a:chOff x="8407400" y="1621632"/>
            <a:chExt cx="2540000" cy="2429668"/>
          </a:xfrm>
        </p:grpSpPr>
        <p:pic>
          <p:nvPicPr>
            <p:cNvPr id="9" name="Picture 2" descr="Generated image">
              <a:extLst>
                <a:ext uri="{FF2B5EF4-FFF2-40B4-BE49-F238E27FC236}">
                  <a16:creationId xmlns:a16="http://schemas.microsoft.com/office/drawing/2014/main" id="{E74BA720-DE1E-C8D2-7652-4B2B005FBC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41" r="62963" b="48831"/>
            <a:stretch/>
          </p:blipFill>
          <p:spPr bwMode="auto">
            <a:xfrm>
              <a:off x="8407400" y="1621632"/>
              <a:ext cx="2540000" cy="242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Generated image">
              <a:extLst>
                <a:ext uri="{FF2B5EF4-FFF2-40B4-BE49-F238E27FC236}">
                  <a16:creationId xmlns:a16="http://schemas.microsoft.com/office/drawing/2014/main" id="{844CE2B5-66FC-AD24-C179-EAEC23A5D8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84" t="82420" r="27026" b="12581"/>
            <a:stretch/>
          </p:blipFill>
          <p:spPr bwMode="auto">
            <a:xfrm>
              <a:off x="10664164" y="3608254"/>
              <a:ext cx="211931" cy="34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4899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EB0CC-58A4-C997-0C11-EAD6B8CB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24561F-B49C-2F97-1FDC-FF2C5DCEC9C9}"/>
              </a:ext>
            </a:extLst>
          </p:cNvPr>
          <p:cNvSpPr txBox="1">
            <a:spLocks/>
          </p:cNvSpPr>
          <p:nvPr/>
        </p:nvSpPr>
        <p:spPr>
          <a:xfrm>
            <a:off x="5277035" y="135160"/>
            <a:ext cx="10531783" cy="13488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Understand the System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DACD2-A1DD-8228-3C8E-02D73C045E18}"/>
              </a:ext>
            </a:extLst>
          </p:cNvPr>
          <p:cNvSpPr txBox="1"/>
          <p:nvPr/>
        </p:nvSpPr>
        <p:spPr>
          <a:xfrm>
            <a:off x="5277035" y="1330705"/>
            <a:ext cx="6133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2A2A2A"/>
                </a:solidFill>
              </a:rPr>
              <a:t>How is the bunny solving this problem?</a:t>
            </a:r>
          </a:p>
          <a:p>
            <a:endParaRPr lang="en-AU" sz="2800" dirty="0">
              <a:solidFill>
                <a:srgbClr val="2A2A2A"/>
              </a:solidFill>
            </a:endParaRPr>
          </a:p>
          <a:p>
            <a:r>
              <a:rPr lang="en-AU" sz="2800" dirty="0">
                <a:solidFill>
                  <a:srgbClr val="2A2A2A"/>
                </a:solidFill>
              </a:rPr>
              <a:t>What involved &amp; how do they interact?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2A2A2A"/>
                </a:solidFill>
              </a:rPr>
              <a:t>Houses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2A2A2A"/>
                </a:solidFill>
              </a:rPr>
              <a:t>Children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2A2A2A"/>
                </a:solidFill>
              </a:rPr>
              <a:t>Eggs</a:t>
            </a:r>
          </a:p>
          <a:p>
            <a:endParaRPr lang="en-AU" sz="2800" dirty="0">
              <a:solidFill>
                <a:srgbClr val="2A2A2A"/>
              </a:solidFill>
            </a:endParaRPr>
          </a:p>
          <a:p>
            <a:r>
              <a:rPr lang="en-AU" sz="2800" dirty="0">
                <a:solidFill>
                  <a:srgbClr val="2A2A2A"/>
                </a:solidFill>
              </a:rPr>
              <a:t>What parameters need to be controlled or are required?</a:t>
            </a:r>
          </a:p>
        </p:txBody>
      </p:sp>
      <p:pic>
        <p:nvPicPr>
          <p:cNvPr id="31746" name="Picture 2" descr="Generated image">
            <a:extLst>
              <a:ext uri="{FF2B5EF4-FFF2-40B4-BE49-F238E27FC236}">
                <a16:creationId xmlns:a16="http://schemas.microsoft.com/office/drawing/2014/main" id="{A92FCD47-0D3E-1179-74A6-2AD17CC27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5" y="857036"/>
            <a:ext cx="4254357" cy="4254357"/>
          </a:xfrm>
          <a:prstGeom prst="roundRect">
            <a:avLst>
              <a:gd name="adj" fmla="val 45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6544AB-78D9-EB9D-13F5-162D76D4C073}"/>
              </a:ext>
            </a:extLst>
          </p:cNvPr>
          <p:cNvGrpSpPr/>
          <p:nvPr/>
        </p:nvGrpSpPr>
        <p:grpSpPr>
          <a:xfrm>
            <a:off x="6113962" y="5670535"/>
            <a:ext cx="1014426" cy="999902"/>
            <a:chOff x="8192769" y="3972674"/>
            <a:chExt cx="2865977" cy="282539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8E79417-F8E9-2E95-3044-FA79BCCBDD33}"/>
                </a:ext>
              </a:extLst>
            </p:cNvPr>
            <p:cNvSpPr/>
            <p:nvPr/>
          </p:nvSpPr>
          <p:spPr>
            <a:xfrm>
              <a:off x="8192769" y="3972674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" descr="Generated image">
              <a:extLst>
                <a:ext uri="{FF2B5EF4-FFF2-40B4-BE49-F238E27FC236}">
                  <a16:creationId xmlns:a16="http://schemas.microsoft.com/office/drawing/2014/main" id="{7BAFF33F-EECC-585F-E24C-C98A1AFE3E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70" r="60401" b="11403"/>
            <a:stretch/>
          </p:blipFill>
          <p:spPr bwMode="auto">
            <a:xfrm>
              <a:off x="8366647" y="4434923"/>
              <a:ext cx="2540000" cy="212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EEEB86-6953-7AD4-1143-440D11737155}"/>
              </a:ext>
            </a:extLst>
          </p:cNvPr>
          <p:cNvGrpSpPr/>
          <p:nvPr/>
        </p:nvGrpSpPr>
        <p:grpSpPr>
          <a:xfrm>
            <a:off x="5022879" y="5670535"/>
            <a:ext cx="1014426" cy="999902"/>
            <a:chOff x="6204288" y="1736332"/>
            <a:chExt cx="2865977" cy="282539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88F565E-89E7-3459-B4A5-154B621737CD}"/>
                </a:ext>
              </a:extLst>
            </p:cNvPr>
            <p:cNvSpPr/>
            <p:nvPr/>
          </p:nvSpPr>
          <p:spPr>
            <a:xfrm>
              <a:off x="6204288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Picture 2" descr="Generated image">
              <a:extLst>
                <a:ext uri="{FF2B5EF4-FFF2-40B4-BE49-F238E27FC236}">
                  <a16:creationId xmlns:a16="http://schemas.microsoft.com/office/drawing/2014/main" id="{780FF10B-7180-46AB-7102-B00995DA76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15741" b="48831"/>
            <a:stretch/>
          </p:blipFill>
          <p:spPr bwMode="auto">
            <a:xfrm>
              <a:off x="6367276" y="1888644"/>
              <a:ext cx="2540000" cy="242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255B28-7770-47A8-DE6D-D5ABA0825FA2}"/>
              </a:ext>
            </a:extLst>
          </p:cNvPr>
          <p:cNvGrpSpPr/>
          <p:nvPr/>
        </p:nvGrpSpPr>
        <p:grpSpPr>
          <a:xfrm>
            <a:off x="7205846" y="5670535"/>
            <a:ext cx="1014426" cy="999902"/>
            <a:chOff x="9178553" y="1736332"/>
            <a:chExt cx="2865977" cy="282539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88ED80D-3F9C-E723-F50A-046743BC8775}"/>
                </a:ext>
              </a:extLst>
            </p:cNvPr>
            <p:cNvSpPr/>
            <p:nvPr/>
          </p:nvSpPr>
          <p:spPr>
            <a:xfrm>
              <a:off x="9178553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9" name="Picture 2" descr="Generated image">
              <a:extLst>
                <a:ext uri="{FF2B5EF4-FFF2-40B4-BE49-F238E27FC236}">
                  <a16:creationId xmlns:a16="http://schemas.microsoft.com/office/drawing/2014/main" id="{F6EC3EE7-6A30-DAC7-A0F8-6AA6412F90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99" t="55456" r="1777" b="11964"/>
            <a:stretch/>
          </p:blipFill>
          <p:spPr bwMode="auto">
            <a:xfrm>
              <a:off x="9341541" y="1934195"/>
              <a:ext cx="2540000" cy="232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0EB8E8-1389-FA67-6D24-1820B09A29C8}"/>
              </a:ext>
            </a:extLst>
          </p:cNvPr>
          <p:cNvGrpSpPr/>
          <p:nvPr/>
        </p:nvGrpSpPr>
        <p:grpSpPr>
          <a:xfrm>
            <a:off x="3926873" y="5654415"/>
            <a:ext cx="1014426" cy="999902"/>
            <a:chOff x="-5923246" y="1690782"/>
            <a:chExt cx="2865977" cy="282539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EC1D62E-96E5-B8CE-EB45-963234FD9B37}"/>
                </a:ext>
              </a:extLst>
            </p:cNvPr>
            <p:cNvSpPr/>
            <p:nvPr/>
          </p:nvSpPr>
          <p:spPr>
            <a:xfrm>
              <a:off x="-5923246" y="169078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32644C1-1884-B167-F538-2B96935C01BE}"/>
                </a:ext>
              </a:extLst>
            </p:cNvPr>
            <p:cNvGrpSpPr/>
            <p:nvPr/>
          </p:nvGrpSpPr>
          <p:grpSpPr>
            <a:xfrm>
              <a:off x="-5918759" y="1888645"/>
              <a:ext cx="2540000" cy="2429668"/>
              <a:chOff x="-745870" y="1576082"/>
              <a:chExt cx="2540000" cy="2429668"/>
            </a:xfrm>
          </p:grpSpPr>
          <p:pic>
            <p:nvPicPr>
              <p:cNvPr id="33" name="Picture 2" descr="Generated image">
                <a:extLst>
                  <a:ext uri="{FF2B5EF4-FFF2-40B4-BE49-F238E27FC236}">
                    <a16:creationId xmlns:a16="http://schemas.microsoft.com/office/drawing/2014/main" id="{0864EA7C-313D-99A7-F3BE-47B889769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41" r="62963" b="48831"/>
              <a:stretch/>
            </p:blipFill>
            <p:spPr bwMode="auto">
              <a:xfrm>
                <a:off x="-745870" y="1576082"/>
                <a:ext cx="2540000" cy="2429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Generated image">
                <a:extLst>
                  <a:ext uri="{FF2B5EF4-FFF2-40B4-BE49-F238E27FC236}">
                    <a16:creationId xmlns:a16="http://schemas.microsoft.com/office/drawing/2014/main" id="{8C898D62-5810-5FF0-A0FF-2EA5810551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84" t="82420" r="27026" b="12581"/>
              <a:stretch/>
            </p:blipFill>
            <p:spPr bwMode="auto">
              <a:xfrm>
                <a:off x="1502564" y="3544445"/>
                <a:ext cx="211931" cy="342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3FD0E71-94B8-41B3-315F-DDF4C9477146}"/>
              </a:ext>
            </a:extLst>
          </p:cNvPr>
          <p:cNvSpPr/>
          <p:nvPr/>
        </p:nvSpPr>
        <p:spPr>
          <a:xfrm>
            <a:off x="7168320" y="5527497"/>
            <a:ext cx="1051952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B789AF-21EF-F31A-146B-85B45AB365CB}"/>
              </a:ext>
            </a:extLst>
          </p:cNvPr>
          <p:cNvSpPr/>
          <p:nvPr/>
        </p:nvSpPr>
        <p:spPr>
          <a:xfrm>
            <a:off x="4941299" y="5654415"/>
            <a:ext cx="2223627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334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D0037-FB02-C04F-E3CD-44B75BF9A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CA23916-9554-8D1F-B68D-8A2E604B080F}"/>
              </a:ext>
            </a:extLst>
          </p:cNvPr>
          <p:cNvGrpSpPr/>
          <p:nvPr/>
        </p:nvGrpSpPr>
        <p:grpSpPr>
          <a:xfrm>
            <a:off x="6113962" y="5670535"/>
            <a:ext cx="1014426" cy="999902"/>
            <a:chOff x="8192769" y="3972674"/>
            <a:chExt cx="2865977" cy="282539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6433510-87AC-A8A7-E7A5-F622DD08408A}"/>
                </a:ext>
              </a:extLst>
            </p:cNvPr>
            <p:cNvSpPr/>
            <p:nvPr/>
          </p:nvSpPr>
          <p:spPr>
            <a:xfrm>
              <a:off x="8192769" y="3972674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" name="Picture 2" descr="Generated image">
              <a:extLst>
                <a:ext uri="{FF2B5EF4-FFF2-40B4-BE49-F238E27FC236}">
                  <a16:creationId xmlns:a16="http://schemas.microsoft.com/office/drawing/2014/main" id="{7F2EEAA6-5FDB-D89F-04F6-1373EC651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70" r="60401" b="11403"/>
            <a:stretch/>
          </p:blipFill>
          <p:spPr bwMode="auto">
            <a:xfrm>
              <a:off x="8366647" y="4434923"/>
              <a:ext cx="2540000" cy="212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D11939-6801-AB69-4289-945E2E96E1FF}"/>
              </a:ext>
            </a:extLst>
          </p:cNvPr>
          <p:cNvGrpSpPr/>
          <p:nvPr/>
        </p:nvGrpSpPr>
        <p:grpSpPr>
          <a:xfrm>
            <a:off x="5022879" y="5670535"/>
            <a:ext cx="1014426" cy="999902"/>
            <a:chOff x="6204288" y="1736332"/>
            <a:chExt cx="2865977" cy="282539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E10193D-ABFE-9F48-516E-F12B533AECF7}"/>
                </a:ext>
              </a:extLst>
            </p:cNvPr>
            <p:cNvSpPr/>
            <p:nvPr/>
          </p:nvSpPr>
          <p:spPr>
            <a:xfrm>
              <a:off x="6204288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2" descr="Generated image">
              <a:extLst>
                <a:ext uri="{FF2B5EF4-FFF2-40B4-BE49-F238E27FC236}">
                  <a16:creationId xmlns:a16="http://schemas.microsoft.com/office/drawing/2014/main" id="{E5F7A4D6-1CD7-802D-5649-280D9B8DB7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15741" b="48831"/>
            <a:stretch/>
          </p:blipFill>
          <p:spPr bwMode="auto">
            <a:xfrm>
              <a:off x="6367276" y="1888644"/>
              <a:ext cx="2540000" cy="242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1FA8A6-E4C0-917D-1E5C-E78DF34588EE}"/>
              </a:ext>
            </a:extLst>
          </p:cNvPr>
          <p:cNvGrpSpPr/>
          <p:nvPr/>
        </p:nvGrpSpPr>
        <p:grpSpPr>
          <a:xfrm>
            <a:off x="7205846" y="5670535"/>
            <a:ext cx="1014426" cy="999902"/>
            <a:chOff x="9178553" y="1736332"/>
            <a:chExt cx="2865977" cy="28253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4A80388-C40A-83E5-9170-272AD4690A01}"/>
                </a:ext>
              </a:extLst>
            </p:cNvPr>
            <p:cNvSpPr/>
            <p:nvPr/>
          </p:nvSpPr>
          <p:spPr>
            <a:xfrm>
              <a:off x="9178553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1" name="Picture 2" descr="Generated image">
              <a:extLst>
                <a:ext uri="{FF2B5EF4-FFF2-40B4-BE49-F238E27FC236}">
                  <a16:creationId xmlns:a16="http://schemas.microsoft.com/office/drawing/2014/main" id="{B2CD531F-75EB-A2EF-EE10-BBFA0C9354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99" t="55456" r="1777" b="11964"/>
            <a:stretch/>
          </p:blipFill>
          <p:spPr bwMode="auto">
            <a:xfrm>
              <a:off x="9341541" y="1934195"/>
              <a:ext cx="2540000" cy="232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B7E9A7-32B8-FC6B-55CF-A5B6630A764A}"/>
              </a:ext>
            </a:extLst>
          </p:cNvPr>
          <p:cNvGrpSpPr/>
          <p:nvPr/>
        </p:nvGrpSpPr>
        <p:grpSpPr>
          <a:xfrm>
            <a:off x="3926873" y="5654415"/>
            <a:ext cx="1014426" cy="999902"/>
            <a:chOff x="-5923246" y="1690782"/>
            <a:chExt cx="2865977" cy="28253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638B5D0-262F-E0DC-84DC-D1A0010DA862}"/>
                </a:ext>
              </a:extLst>
            </p:cNvPr>
            <p:cNvSpPr/>
            <p:nvPr/>
          </p:nvSpPr>
          <p:spPr>
            <a:xfrm>
              <a:off x="-5923246" y="169078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0DCC9A-5597-F967-9A90-00A57C6A9F37}"/>
                </a:ext>
              </a:extLst>
            </p:cNvPr>
            <p:cNvGrpSpPr/>
            <p:nvPr/>
          </p:nvGrpSpPr>
          <p:grpSpPr>
            <a:xfrm>
              <a:off x="-5918759" y="1888645"/>
              <a:ext cx="2540000" cy="2429668"/>
              <a:chOff x="-745870" y="1576082"/>
              <a:chExt cx="2540000" cy="2429668"/>
            </a:xfrm>
          </p:grpSpPr>
          <p:pic>
            <p:nvPicPr>
              <p:cNvPr id="13" name="Picture 2" descr="Generated image">
                <a:extLst>
                  <a:ext uri="{FF2B5EF4-FFF2-40B4-BE49-F238E27FC236}">
                    <a16:creationId xmlns:a16="http://schemas.microsoft.com/office/drawing/2014/main" id="{63C702D0-18C6-A121-EE5F-52D4C4270F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41" r="62963" b="48831"/>
              <a:stretch/>
            </p:blipFill>
            <p:spPr bwMode="auto">
              <a:xfrm>
                <a:off x="-745870" y="1576082"/>
                <a:ext cx="2540000" cy="2429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Generated image">
                <a:extLst>
                  <a:ext uri="{FF2B5EF4-FFF2-40B4-BE49-F238E27FC236}">
                    <a16:creationId xmlns:a16="http://schemas.microsoft.com/office/drawing/2014/main" id="{EE74FF67-839F-8CDE-6C97-19B45C7C5D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84" t="82420" r="27026" b="12581"/>
              <a:stretch/>
            </p:blipFill>
            <p:spPr bwMode="auto">
              <a:xfrm>
                <a:off x="1502564" y="3544445"/>
                <a:ext cx="211931" cy="342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5E38F2D-3E46-C37A-5F70-D0C26FC8FFB2}"/>
              </a:ext>
            </a:extLst>
          </p:cNvPr>
          <p:cNvSpPr/>
          <p:nvPr/>
        </p:nvSpPr>
        <p:spPr>
          <a:xfrm>
            <a:off x="7168320" y="5527497"/>
            <a:ext cx="1051952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7C6E84-8841-70D2-0741-3C4C9A74FDD9}"/>
              </a:ext>
            </a:extLst>
          </p:cNvPr>
          <p:cNvSpPr txBox="1">
            <a:spLocks/>
          </p:cNvSpPr>
          <p:nvPr/>
        </p:nvSpPr>
        <p:spPr>
          <a:xfrm>
            <a:off x="848874" y="4345556"/>
            <a:ext cx="10531783" cy="13488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600" dirty="0"/>
              <a:t>Define the </a:t>
            </a:r>
            <a:r>
              <a:rPr lang="en-AU" sz="3600" noProof="0" dirty="0"/>
              <a:t>Variables </a:t>
            </a:r>
            <a:endParaRPr lang="en-AU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453EAA-4549-F3E7-B88C-845F94883778}"/>
              </a:ext>
            </a:extLst>
          </p:cNvPr>
          <p:cNvSpPr/>
          <p:nvPr/>
        </p:nvSpPr>
        <p:spPr>
          <a:xfrm>
            <a:off x="4941299" y="5654415"/>
            <a:ext cx="2223627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E7144-A90A-42EB-65A2-16AECE7FA479}"/>
              </a:ext>
            </a:extLst>
          </p:cNvPr>
          <p:cNvSpPr txBox="1"/>
          <p:nvPr/>
        </p:nvSpPr>
        <p:spPr>
          <a:xfrm>
            <a:off x="3852809" y="5185924"/>
            <a:ext cx="4981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rgbClr val="2A2A2A"/>
                </a:solidFill>
              </a:rPr>
              <a:t>What are decision variables?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2E843DF8-5B24-435B-BAE2-5017A2C8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73" y="388690"/>
            <a:ext cx="6208725" cy="41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7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2CED3-90EF-8256-AEFA-E910729F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D5C82419-0119-676A-29E3-08D50FD55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327" y="220314"/>
            <a:ext cx="6988475" cy="465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A27CA3-2C70-927E-DFEE-391E855CB68A}"/>
              </a:ext>
            </a:extLst>
          </p:cNvPr>
          <p:cNvSpPr txBox="1">
            <a:spLocks/>
          </p:cNvSpPr>
          <p:nvPr/>
        </p:nvSpPr>
        <p:spPr>
          <a:xfrm>
            <a:off x="830108" y="4673433"/>
            <a:ext cx="10531783" cy="13488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600" dirty="0"/>
              <a:t>Define the </a:t>
            </a:r>
            <a:r>
              <a:rPr lang="en-AU" sz="3600" noProof="0" dirty="0"/>
              <a:t>Objective </a:t>
            </a:r>
            <a:endParaRPr lang="en-AU" sz="3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758C92-0B37-AFCB-CF04-8F87D014D010}"/>
              </a:ext>
            </a:extLst>
          </p:cNvPr>
          <p:cNvGrpSpPr/>
          <p:nvPr/>
        </p:nvGrpSpPr>
        <p:grpSpPr>
          <a:xfrm>
            <a:off x="6113962" y="5670535"/>
            <a:ext cx="1014426" cy="999902"/>
            <a:chOff x="8192769" y="3972674"/>
            <a:chExt cx="2865977" cy="28253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12165A-C79A-471E-F6FF-834DA991D861}"/>
                </a:ext>
              </a:extLst>
            </p:cNvPr>
            <p:cNvSpPr/>
            <p:nvPr/>
          </p:nvSpPr>
          <p:spPr>
            <a:xfrm>
              <a:off x="8192769" y="3972674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2" descr="Generated image">
              <a:extLst>
                <a:ext uri="{FF2B5EF4-FFF2-40B4-BE49-F238E27FC236}">
                  <a16:creationId xmlns:a16="http://schemas.microsoft.com/office/drawing/2014/main" id="{F924E975-89D7-92C3-68EA-7BB117CE58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70" r="60401" b="11403"/>
            <a:stretch/>
          </p:blipFill>
          <p:spPr bwMode="auto">
            <a:xfrm>
              <a:off x="8366647" y="4434923"/>
              <a:ext cx="2540000" cy="212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A7E107-C2A7-8F45-C38E-F310450ABB27}"/>
              </a:ext>
            </a:extLst>
          </p:cNvPr>
          <p:cNvGrpSpPr/>
          <p:nvPr/>
        </p:nvGrpSpPr>
        <p:grpSpPr>
          <a:xfrm>
            <a:off x="5022879" y="5670535"/>
            <a:ext cx="1014426" cy="999902"/>
            <a:chOff x="6204288" y="1736332"/>
            <a:chExt cx="2865977" cy="282539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7ADCFA1-DE76-DC9A-B9FD-71FEDE92375E}"/>
                </a:ext>
              </a:extLst>
            </p:cNvPr>
            <p:cNvSpPr/>
            <p:nvPr/>
          </p:nvSpPr>
          <p:spPr>
            <a:xfrm>
              <a:off x="6204288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4" name="Picture 2" descr="Generated image">
              <a:extLst>
                <a:ext uri="{FF2B5EF4-FFF2-40B4-BE49-F238E27FC236}">
                  <a16:creationId xmlns:a16="http://schemas.microsoft.com/office/drawing/2014/main" id="{931AEC72-DCF7-2A16-25DC-0CF54120E5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15741" b="48831"/>
            <a:stretch/>
          </p:blipFill>
          <p:spPr bwMode="auto">
            <a:xfrm>
              <a:off x="6367276" y="1888644"/>
              <a:ext cx="2540000" cy="242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F9C10F-56E2-F6CE-E73A-8B24BDF27EF6}"/>
              </a:ext>
            </a:extLst>
          </p:cNvPr>
          <p:cNvGrpSpPr/>
          <p:nvPr/>
        </p:nvGrpSpPr>
        <p:grpSpPr>
          <a:xfrm>
            <a:off x="7205846" y="5670535"/>
            <a:ext cx="1014426" cy="999902"/>
            <a:chOff x="9178553" y="1736332"/>
            <a:chExt cx="2865977" cy="282539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86D6AF0-6296-F632-F1D5-E85D87F99B14}"/>
                </a:ext>
              </a:extLst>
            </p:cNvPr>
            <p:cNvSpPr/>
            <p:nvPr/>
          </p:nvSpPr>
          <p:spPr>
            <a:xfrm>
              <a:off x="9178553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" descr="Generated image">
              <a:extLst>
                <a:ext uri="{FF2B5EF4-FFF2-40B4-BE49-F238E27FC236}">
                  <a16:creationId xmlns:a16="http://schemas.microsoft.com/office/drawing/2014/main" id="{A675B9C2-853B-63DE-E4D8-98EA06AE99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99" t="55456" r="1777" b="11964"/>
            <a:stretch/>
          </p:blipFill>
          <p:spPr bwMode="auto">
            <a:xfrm>
              <a:off x="9341541" y="1934195"/>
              <a:ext cx="2540000" cy="232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FC9DBE-9B44-C84C-66EC-EBD56A20FC03}"/>
              </a:ext>
            </a:extLst>
          </p:cNvPr>
          <p:cNvGrpSpPr/>
          <p:nvPr/>
        </p:nvGrpSpPr>
        <p:grpSpPr>
          <a:xfrm>
            <a:off x="3926873" y="5654415"/>
            <a:ext cx="1014426" cy="999902"/>
            <a:chOff x="-5923246" y="1690782"/>
            <a:chExt cx="2865977" cy="28253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09D187-56F8-DD57-086E-01B5A84FBB12}"/>
                </a:ext>
              </a:extLst>
            </p:cNvPr>
            <p:cNvSpPr/>
            <p:nvPr/>
          </p:nvSpPr>
          <p:spPr>
            <a:xfrm>
              <a:off x="-5923246" y="169078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4A8BFA9-5D89-20AA-F380-BAB1E12F8C98}"/>
                </a:ext>
              </a:extLst>
            </p:cNvPr>
            <p:cNvGrpSpPr/>
            <p:nvPr/>
          </p:nvGrpSpPr>
          <p:grpSpPr>
            <a:xfrm>
              <a:off x="-5918759" y="1888645"/>
              <a:ext cx="2540000" cy="2429668"/>
              <a:chOff x="-745870" y="1576082"/>
              <a:chExt cx="2540000" cy="2429668"/>
            </a:xfrm>
          </p:grpSpPr>
          <p:pic>
            <p:nvPicPr>
              <p:cNvPr id="31" name="Picture 2" descr="Generated image">
                <a:extLst>
                  <a:ext uri="{FF2B5EF4-FFF2-40B4-BE49-F238E27FC236}">
                    <a16:creationId xmlns:a16="http://schemas.microsoft.com/office/drawing/2014/main" id="{B071B368-47EC-EA3F-32E0-9A1809BED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41" r="62963" b="48831"/>
              <a:stretch/>
            </p:blipFill>
            <p:spPr bwMode="auto">
              <a:xfrm>
                <a:off x="-745870" y="1576082"/>
                <a:ext cx="2540000" cy="2429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Generated image">
                <a:extLst>
                  <a:ext uri="{FF2B5EF4-FFF2-40B4-BE49-F238E27FC236}">
                    <a16:creationId xmlns:a16="http://schemas.microsoft.com/office/drawing/2014/main" id="{84A35FD3-FFA3-D806-D2EB-EEA17495E8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84" t="82420" r="27026" b="12581"/>
              <a:stretch/>
            </p:blipFill>
            <p:spPr bwMode="auto">
              <a:xfrm>
                <a:off x="1502564" y="3544445"/>
                <a:ext cx="211931" cy="342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69C1085-751D-39A1-AD5C-50DA6A353D8A}"/>
              </a:ext>
            </a:extLst>
          </p:cNvPr>
          <p:cNvSpPr/>
          <p:nvPr/>
        </p:nvSpPr>
        <p:spPr>
          <a:xfrm>
            <a:off x="6077236" y="5527497"/>
            <a:ext cx="2143036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17E840-794C-31EC-9BCE-4FA27CD4FCB6}"/>
              </a:ext>
            </a:extLst>
          </p:cNvPr>
          <p:cNvSpPr/>
          <p:nvPr/>
        </p:nvSpPr>
        <p:spPr>
          <a:xfrm>
            <a:off x="3864540" y="5555093"/>
            <a:ext cx="1118408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21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AD292-9009-5F27-4409-E95375AEF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326BFC4-531E-67F5-0D06-352B3310D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62" y="220314"/>
            <a:ext cx="6988475" cy="465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7A28F3-00C6-2F29-C894-C8755BC999C0}"/>
              </a:ext>
            </a:extLst>
          </p:cNvPr>
          <p:cNvSpPr/>
          <p:nvPr/>
        </p:nvSpPr>
        <p:spPr>
          <a:xfrm>
            <a:off x="6096000" y="5527497"/>
            <a:ext cx="2124272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B0399D-59D7-0780-04A6-5EE416BD7DFF}"/>
              </a:ext>
            </a:extLst>
          </p:cNvPr>
          <p:cNvSpPr txBox="1">
            <a:spLocks/>
          </p:cNvSpPr>
          <p:nvPr/>
        </p:nvSpPr>
        <p:spPr>
          <a:xfrm>
            <a:off x="830108" y="4673433"/>
            <a:ext cx="10531783" cy="13488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600" dirty="0"/>
              <a:t>Model The Constraints</a:t>
            </a:r>
            <a:r>
              <a:rPr lang="en-AU" sz="3600" noProof="0" dirty="0"/>
              <a:t> </a:t>
            </a:r>
            <a:endParaRPr lang="en-AU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F299F5-8760-A375-01F3-3AE340CB301C}"/>
              </a:ext>
            </a:extLst>
          </p:cNvPr>
          <p:cNvSpPr/>
          <p:nvPr/>
        </p:nvSpPr>
        <p:spPr>
          <a:xfrm>
            <a:off x="2771628" y="470148"/>
            <a:ext cx="6503542" cy="4185929"/>
          </a:xfrm>
          <a:prstGeom prst="rect">
            <a:avLst/>
          </a:prstGeom>
          <a:solidFill>
            <a:srgbClr val="FEEE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063C370B-8600-1C2D-2853-3CDF3E077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307" y="489954"/>
            <a:ext cx="6170184" cy="411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3C4D47C-C831-D792-47BB-D7637D67551B}"/>
              </a:ext>
            </a:extLst>
          </p:cNvPr>
          <p:cNvGrpSpPr/>
          <p:nvPr/>
        </p:nvGrpSpPr>
        <p:grpSpPr>
          <a:xfrm>
            <a:off x="6113962" y="5670535"/>
            <a:ext cx="1014426" cy="999902"/>
            <a:chOff x="8192769" y="3972674"/>
            <a:chExt cx="2865977" cy="282539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3F9C58E-630C-730F-A524-2F9EA3CCAAC5}"/>
                </a:ext>
              </a:extLst>
            </p:cNvPr>
            <p:cNvSpPr/>
            <p:nvPr/>
          </p:nvSpPr>
          <p:spPr>
            <a:xfrm>
              <a:off x="8192769" y="3972674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4" name="Picture 2" descr="Generated image">
              <a:extLst>
                <a:ext uri="{FF2B5EF4-FFF2-40B4-BE49-F238E27FC236}">
                  <a16:creationId xmlns:a16="http://schemas.microsoft.com/office/drawing/2014/main" id="{AB71E21A-2E59-2860-2CCF-23C5228BA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70" r="60401" b="11403"/>
            <a:stretch/>
          </p:blipFill>
          <p:spPr bwMode="auto">
            <a:xfrm>
              <a:off x="8366647" y="4434923"/>
              <a:ext cx="2540000" cy="212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A8D0A4-807B-43C5-18FC-BB7CD524C71C}"/>
              </a:ext>
            </a:extLst>
          </p:cNvPr>
          <p:cNvGrpSpPr/>
          <p:nvPr/>
        </p:nvGrpSpPr>
        <p:grpSpPr>
          <a:xfrm>
            <a:off x="5022879" y="5670535"/>
            <a:ext cx="1014426" cy="999902"/>
            <a:chOff x="6204288" y="1736332"/>
            <a:chExt cx="2865977" cy="282539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F10283B-FABA-8272-5963-10DB6D2EEEAB}"/>
                </a:ext>
              </a:extLst>
            </p:cNvPr>
            <p:cNvSpPr/>
            <p:nvPr/>
          </p:nvSpPr>
          <p:spPr>
            <a:xfrm>
              <a:off x="6204288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" descr="Generated image">
              <a:extLst>
                <a:ext uri="{FF2B5EF4-FFF2-40B4-BE49-F238E27FC236}">
                  <a16:creationId xmlns:a16="http://schemas.microsoft.com/office/drawing/2014/main" id="{E5713D87-5DB1-4544-AF5F-DD1897829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15741" b="48831"/>
            <a:stretch/>
          </p:blipFill>
          <p:spPr bwMode="auto">
            <a:xfrm>
              <a:off x="6367276" y="1888644"/>
              <a:ext cx="2540000" cy="242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33DF5D-11E7-B7E4-CC8E-BE93D736F290}"/>
              </a:ext>
            </a:extLst>
          </p:cNvPr>
          <p:cNvGrpSpPr/>
          <p:nvPr/>
        </p:nvGrpSpPr>
        <p:grpSpPr>
          <a:xfrm>
            <a:off x="7205846" y="5670535"/>
            <a:ext cx="1014426" cy="999902"/>
            <a:chOff x="9178553" y="1736332"/>
            <a:chExt cx="2865977" cy="28253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C170620-95FC-D42D-A7EA-645450FC275D}"/>
                </a:ext>
              </a:extLst>
            </p:cNvPr>
            <p:cNvSpPr/>
            <p:nvPr/>
          </p:nvSpPr>
          <p:spPr>
            <a:xfrm>
              <a:off x="9178553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0" name="Picture 2" descr="Generated image">
              <a:extLst>
                <a:ext uri="{FF2B5EF4-FFF2-40B4-BE49-F238E27FC236}">
                  <a16:creationId xmlns:a16="http://schemas.microsoft.com/office/drawing/2014/main" id="{1B4A2138-790A-366A-786D-33BE6344F3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99" t="55456" r="1777" b="11964"/>
            <a:stretch/>
          </p:blipFill>
          <p:spPr bwMode="auto">
            <a:xfrm>
              <a:off x="9341541" y="1934195"/>
              <a:ext cx="2540000" cy="232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C0115B-43E8-3662-EE3E-FF915A4BC86E}"/>
              </a:ext>
            </a:extLst>
          </p:cNvPr>
          <p:cNvGrpSpPr/>
          <p:nvPr/>
        </p:nvGrpSpPr>
        <p:grpSpPr>
          <a:xfrm>
            <a:off x="3926873" y="5654415"/>
            <a:ext cx="1014426" cy="999902"/>
            <a:chOff x="-5923246" y="1690782"/>
            <a:chExt cx="2865977" cy="282539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496668B-3D14-53EB-FD6C-CD385C34BF72}"/>
                </a:ext>
              </a:extLst>
            </p:cNvPr>
            <p:cNvSpPr/>
            <p:nvPr/>
          </p:nvSpPr>
          <p:spPr>
            <a:xfrm>
              <a:off x="-5923246" y="169078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052CC03-D581-6FDB-4022-47815862EEB5}"/>
                </a:ext>
              </a:extLst>
            </p:cNvPr>
            <p:cNvGrpSpPr/>
            <p:nvPr/>
          </p:nvGrpSpPr>
          <p:grpSpPr>
            <a:xfrm>
              <a:off x="-5918759" y="1888645"/>
              <a:ext cx="2540000" cy="2429668"/>
              <a:chOff x="-745870" y="1576082"/>
              <a:chExt cx="2540000" cy="2429668"/>
            </a:xfrm>
          </p:grpSpPr>
          <p:pic>
            <p:nvPicPr>
              <p:cNvPr id="34" name="Picture 2" descr="Generated image">
                <a:extLst>
                  <a:ext uri="{FF2B5EF4-FFF2-40B4-BE49-F238E27FC236}">
                    <a16:creationId xmlns:a16="http://schemas.microsoft.com/office/drawing/2014/main" id="{6730945C-C312-2EC2-1044-757B41A78D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41" r="62963" b="48831"/>
              <a:stretch/>
            </p:blipFill>
            <p:spPr bwMode="auto">
              <a:xfrm>
                <a:off x="-745870" y="1576082"/>
                <a:ext cx="2540000" cy="2429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nerated image">
                <a:extLst>
                  <a:ext uri="{FF2B5EF4-FFF2-40B4-BE49-F238E27FC236}">
                    <a16:creationId xmlns:a16="http://schemas.microsoft.com/office/drawing/2014/main" id="{70D59820-9B08-2470-C987-63C677E9C7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84" t="82420" r="27026" b="12581"/>
              <a:stretch/>
            </p:blipFill>
            <p:spPr bwMode="auto">
              <a:xfrm>
                <a:off x="1502564" y="3544445"/>
                <a:ext cx="211931" cy="342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75C6F7B-6C2A-1C4D-A509-29A426678F43}"/>
              </a:ext>
            </a:extLst>
          </p:cNvPr>
          <p:cNvSpPr/>
          <p:nvPr/>
        </p:nvSpPr>
        <p:spPr>
          <a:xfrm>
            <a:off x="7172758" y="5527497"/>
            <a:ext cx="1047513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322D7D-67FE-4DFB-9B5A-4C87C4829E37}"/>
              </a:ext>
            </a:extLst>
          </p:cNvPr>
          <p:cNvSpPr/>
          <p:nvPr/>
        </p:nvSpPr>
        <p:spPr>
          <a:xfrm>
            <a:off x="3864540" y="5555093"/>
            <a:ext cx="2231460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889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5A87BE-5C43-0925-B171-F47E2A9437CE}"/>
              </a:ext>
            </a:extLst>
          </p:cNvPr>
          <p:cNvSpPr/>
          <p:nvPr/>
        </p:nvSpPr>
        <p:spPr>
          <a:xfrm>
            <a:off x="5648739" y="1163849"/>
            <a:ext cx="5705061" cy="2877504"/>
          </a:xfrm>
          <a:prstGeom prst="roundRect">
            <a:avLst>
              <a:gd name="adj" fmla="val 6085"/>
            </a:avLst>
          </a:prstGeom>
          <a:solidFill>
            <a:srgbClr val="F9EABE"/>
          </a:solidFill>
          <a:ln w="28575">
            <a:solidFill>
              <a:schemeClr val="bg1"/>
            </a:solidFill>
          </a:ln>
          <a:effectLst>
            <a:outerShdw blurRad="3683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55992-1FC2-5DC1-05CD-0445EA163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913"/>
            <a:ext cx="10515600" cy="2666862"/>
          </a:xfrm>
        </p:spPr>
        <p:txBody>
          <a:bodyPr numCol="2">
            <a:normAutofit/>
          </a:bodyPr>
          <a:lstStyle/>
          <a:p>
            <a:r>
              <a:rPr lang="en-US" b="0" i="0" dirty="0">
                <a:solidFill>
                  <a:srgbClr val="2A2A2A"/>
                </a:solidFill>
                <a:effectLst/>
              </a:rPr>
              <a:t>Multi-purposed </a:t>
            </a:r>
            <a:r>
              <a:rPr lang="en-US" b="1" i="0" dirty="0">
                <a:solidFill>
                  <a:srgbClr val="2A2A2A"/>
                </a:solidFill>
                <a:effectLst/>
              </a:rPr>
              <a:t>SciPy</a:t>
            </a:r>
            <a:r>
              <a:rPr lang="en-US" b="0" i="0" dirty="0">
                <a:solidFill>
                  <a:srgbClr val="2A2A2A"/>
                </a:solidFill>
                <a:effectLst/>
              </a:rPr>
              <a:t>, </a:t>
            </a:r>
          </a:p>
          <a:p>
            <a:r>
              <a:rPr lang="en-US" b="0" i="0" dirty="0">
                <a:solidFill>
                  <a:srgbClr val="2A2A2A"/>
                </a:solidFill>
                <a:effectLst/>
              </a:rPr>
              <a:t>Beginner-friendly </a:t>
            </a:r>
            <a:r>
              <a:rPr lang="en-US" b="1" i="0" dirty="0" err="1">
                <a:solidFill>
                  <a:srgbClr val="2A2A2A"/>
                </a:solidFill>
                <a:effectLst/>
              </a:rPr>
              <a:t>PuLP</a:t>
            </a:r>
            <a:r>
              <a:rPr lang="en-US" b="0" i="0" dirty="0">
                <a:solidFill>
                  <a:srgbClr val="2A2A2A"/>
                </a:solidFill>
                <a:effectLst/>
              </a:rPr>
              <a:t>, </a:t>
            </a:r>
          </a:p>
          <a:p>
            <a:r>
              <a:rPr lang="en-US" b="0" i="0" dirty="0">
                <a:solidFill>
                  <a:srgbClr val="2A2A2A"/>
                </a:solidFill>
                <a:effectLst/>
              </a:rPr>
              <a:t>Exhaustive </a:t>
            </a:r>
            <a:r>
              <a:rPr lang="en-US" b="1" i="0" dirty="0" err="1">
                <a:solidFill>
                  <a:srgbClr val="2A2A2A"/>
                </a:solidFill>
                <a:effectLst/>
              </a:rPr>
              <a:t>Pyomo</a:t>
            </a:r>
            <a:endParaRPr lang="en-US" b="1" i="0" dirty="0">
              <a:solidFill>
                <a:srgbClr val="2A2A2A"/>
              </a:solidFill>
              <a:effectLst/>
            </a:endParaRPr>
          </a:p>
          <a:p>
            <a:r>
              <a:rPr lang="en-US" dirty="0">
                <a:solidFill>
                  <a:srgbClr val="2A2A2A"/>
                </a:solidFill>
              </a:rPr>
              <a:t>Many others…</a:t>
            </a:r>
          </a:p>
          <a:p>
            <a:endParaRPr lang="en-US" b="1" dirty="0">
              <a:solidFill>
                <a:srgbClr val="2A2A2A"/>
              </a:solidFill>
            </a:endParaRPr>
          </a:p>
          <a:p>
            <a:pPr marL="0" indent="0">
              <a:buNone/>
            </a:pPr>
            <a:r>
              <a:rPr lang="en-US" b="1" dirty="0"/>
              <a:t>Google OR-Tools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Quite user-friendly</a:t>
            </a:r>
          </a:p>
          <a:p>
            <a:pPr lvl="1"/>
            <a:r>
              <a:rPr lang="en-US" dirty="0"/>
              <a:t>Several prepackaged solvers</a:t>
            </a:r>
          </a:p>
          <a:p>
            <a:pPr lvl="1"/>
            <a:r>
              <a:rPr lang="en-US" dirty="0"/>
              <a:t>Nice syntax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F86445-82F6-E284-DA2F-B19299760B70}"/>
              </a:ext>
            </a:extLst>
          </p:cNvPr>
          <p:cNvSpPr/>
          <p:nvPr/>
        </p:nvSpPr>
        <p:spPr>
          <a:xfrm>
            <a:off x="6096000" y="5527497"/>
            <a:ext cx="2124272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DA939C2-5F74-2335-579E-C93297E2A1B5}"/>
              </a:ext>
            </a:extLst>
          </p:cNvPr>
          <p:cNvSpPr txBox="1">
            <a:spLocks/>
          </p:cNvSpPr>
          <p:nvPr/>
        </p:nvSpPr>
        <p:spPr>
          <a:xfrm>
            <a:off x="830108" y="4673433"/>
            <a:ext cx="10531783" cy="13488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600" dirty="0"/>
              <a:t>Select Your Solver Library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1B259E-0A89-BBCB-1383-ABFCE9D455C1}"/>
              </a:ext>
            </a:extLst>
          </p:cNvPr>
          <p:cNvGrpSpPr/>
          <p:nvPr/>
        </p:nvGrpSpPr>
        <p:grpSpPr>
          <a:xfrm>
            <a:off x="6113962" y="5670535"/>
            <a:ext cx="1014426" cy="999902"/>
            <a:chOff x="8192769" y="3972674"/>
            <a:chExt cx="2865977" cy="282539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25AC920-BC84-5C2B-D132-7BE3470A8A62}"/>
                </a:ext>
              </a:extLst>
            </p:cNvPr>
            <p:cNvSpPr/>
            <p:nvPr/>
          </p:nvSpPr>
          <p:spPr>
            <a:xfrm>
              <a:off x="8192769" y="3972674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4" name="Picture 2" descr="Generated image">
              <a:extLst>
                <a:ext uri="{FF2B5EF4-FFF2-40B4-BE49-F238E27FC236}">
                  <a16:creationId xmlns:a16="http://schemas.microsoft.com/office/drawing/2014/main" id="{5D4F0E4F-0F93-EFA1-640F-41520C06F2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70" r="60401" b="11403"/>
            <a:stretch/>
          </p:blipFill>
          <p:spPr bwMode="auto">
            <a:xfrm>
              <a:off x="8366647" y="4434923"/>
              <a:ext cx="2540000" cy="212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70E7D6-709E-783D-320D-577739E3BDB6}"/>
              </a:ext>
            </a:extLst>
          </p:cNvPr>
          <p:cNvGrpSpPr/>
          <p:nvPr/>
        </p:nvGrpSpPr>
        <p:grpSpPr>
          <a:xfrm>
            <a:off x="5022879" y="5670535"/>
            <a:ext cx="1014426" cy="999902"/>
            <a:chOff x="6204288" y="1736332"/>
            <a:chExt cx="2865977" cy="282539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496521C-BD2F-E56B-9F93-DA1BAFC111D6}"/>
                </a:ext>
              </a:extLst>
            </p:cNvPr>
            <p:cNvSpPr/>
            <p:nvPr/>
          </p:nvSpPr>
          <p:spPr>
            <a:xfrm>
              <a:off x="6204288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" descr="Generated image">
              <a:extLst>
                <a:ext uri="{FF2B5EF4-FFF2-40B4-BE49-F238E27FC236}">
                  <a16:creationId xmlns:a16="http://schemas.microsoft.com/office/drawing/2014/main" id="{8EB08EC2-1713-BC27-F929-A6D9A6B212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15741" b="48831"/>
            <a:stretch/>
          </p:blipFill>
          <p:spPr bwMode="auto">
            <a:xfrm>
              <a:off x="6367276" y="1888644"/>
              <a:ext cx="2540000" cy="242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E338E1-0E6A-F7D1-2D63-61DE9B36E94D}"/>
              </a:ext>
            </a:extLst>
          </p:cNvPr>
          <p:cNvGrpSpPr/>
          <p:nvPr/>
        </p:nvGrpSpPr>
        <p:grpSpPr>
          <a:xfrm>
            <a:off x="7205846" y="5670535"/>
            <a:ext cx="1014426" cy="999902"/>
            <a:chOff x="9178553" y="1736332"/>
            <a:chExt cx="2865977" cy="282539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E71BB07-1C7A-4D92-789E-50A75F79C74E}"/>
                </a:ext>
              </a:extLst>
            </p:cNvPr>
            <p:cNvSpPr/>
            <p:nvPr/>
          </p:nvSpPr>
          <p:spPr>
            <a:xfrm>
              <a:off x="9178553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0" name="Picture 2" descr="Generated image">
              <a:extLst>
                <a:ext uri="{FF2B5EF4-FFF2-40B4-BE49-F238E27FC236}">
                  <a16:creationId xmlns:a16="http://schemas.microsoft.com/office/drawing/2014/main" id="{F0E2A5BB-FC13-AD32-F64A-3CB101E3C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99" t="55456" r="1777" b="11964"/>
            <a:stretch/>
          </p:blipFill>
          <p:spPr bwMode="auto">
            <a:xfrm>
              <a:off x="9341541" y="1934195"/>
              <a:ext cx="2540000" cy="232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1731E9-8BBE-4B69-9174-76B517ACB656}"/>
              </a:ext>
            </a:extLst>
          </p:cNvPr>
          <p:cNvGrpSpPr/>
          <p:nvPr/>
        </p:nvGrpSpPr>
        <p:grpSpPr>
          <a:xfrm>
            <a:off x="3926873" y="5654415"/>
            <a:ext cx="1014426" cy="999902"/>
            <a:chOff x="-5923246" y="1690782"/>
            <a:chExt cx="2865977" cy="282539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6F885D5-BC7B-C17C-CFD7-54302C2CBA45}"/>
                </a:ext>
              </a:extLst>
            </p:cNvPr>
            <p:cNvSpPr/>
            <p:nvPr/>
          </p:nvSpPr>
          <p:spPr>
            <a:xfrm>
              <a:off x="-5923246" y="169078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D3F1B04-5431-0E5E-BEB5-7947DBD09472}"/>
                </a:ext>
              </a:extLst>
            </p:cNvPr>
            <p:cNvGrpSpPr/>
            <p:nvPr/>
          </p:nvGrpSpPr>
          <p:grpSpPr>
            <a:xfrm>
              <a:off x="-5918759" y="1888645"/>
              <a:ext cx="2540000" cy="2429668"/>
              <a:chOff x="-745870" y="1576082"/>
              <a:chExt cx="2540000" cy="2429668"/>
            </a:xfrm>
          </p:grpSpPr>
          <p:pic>
            <p:nvPicPr>
              <p:cNvPr id="34" name="Picture 2" descr="Generated image">
                <a:extLst>
                  <a:ext uri="{FF2B5EF4-FFF2-40B4-BE49-F238E27FC236}">
                    <a16:creationId xmlns:a16="http://schemas.microsoft.com/office/drawing/2014/main" id="{37C07173-BF5D-CD92-82FF-98D67F2305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41" r="62963" b="48831"/>
              <a:stretch/>
            </p:blipFill>
            <p:spPr bwMode="auto">
              <a:xfrm>
                <a:off x="-745870" y="1576082"/>
                <a:ext cx="2540000" cy="2429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nerated image">
                <a:extLst>
                  <a:ext uri="{FF2B5EF4-FFF2-40B4-BE49-F238E27FC236}">
                    <a16:creationId xmlns:a16="http://schemas.microsoft.com/office/drawing/2014/main" id="{4B097EC5-F587-7DED-A4BC-271FBE6A46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84" t="82420" r="27026" b="12581"/>
              <a:stretch/>
            </p:blipFill>
            <p:spPr bwMode="auto">
              <a:xfrm>
                <a:off x="1502564" y="3544445"/>
                <a:ext cx="211931" cy="342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FB4B680-EBAA-8B74-A454-287996CAE6E3}"/>
              </a:ext>
            </a:extLst>
          </p:cNvPr>
          <p:cNvSpPr/>
          <p:nvPr/>
        </p:nvSpPr>
        <p:spPr>
          <a:xfrm>
            <a:off x="3864539" y="5555093"/>
            <a:ext cx="3283615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6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DEA1C-B248-66F8-4C4F-C2130D86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700" y="550862"/>
            <a:ext cx="5168900" cy="5756275"/>
          </a:xfrm>
        </p:spPr>
        <p:txBody>
          <a:bodyPr>
            <a:normAutofit/>
          </a:bodyPr>
          <a:lstStyle/>
          <a:p>
            <a:r>
              <a:rPr lang="en-AU" dirty="0"/>
              <a:t>Interface to different solvers </a:t>
            </a:r>
          </a:p>
          <a:p>
            <a:r>
              <a:rPr lang="en-AU" dirty="0"/>
              <a:t>Abstract model logic </a:t>
            </a:r>
          </a:p>
          <a:p>
            <a:r>
              <a:rPr lang="en-AU" dirty="0"/>
              <a:t>Nice syntax and developer experience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b="1" dirty="0"/>
              <a:t>Models </a:t>
            </a:r>
          </a:p>
          <a:p>
            <a:r>
              <a:rPr lang="en-US" dirty="0"/>
              <a:t>GLOP (Google Linear Optimization Package)</a:t>
            </a:r>
          </a:p>
          <a:p>
            <a:r>
              <a:rPr lang="en-AU" dirty="0"/>
              <a:t>SCIP</a:t>
            </a:r>
          </a:p>
          <a:p>
            <a:r>
              <a:rPr lang="en-AU" dirty="0" err="1"/>
              <a:t>Gurobi</a:t>
            </a:r>
            <a:r>
              <a:rPr lang="en-AU" dirty="0"/>
              <a:t> (requires license)</a:t>
            </a:r>
          </a:p>
          <a:p>
            <a:r>
              <a:rPr lang="en-AU" dirty="0" err="1"/>
              <a:t>Cplex</a:t>
            </a:r>
            <a:r>
              <a:rPr lang="en-AU" dirty="0"/>
              <a:t> (requires license)</a:t>
            </a:r>
          </a:p>
        </p:txBody>
      </p:sp>
      <p:pic>
        <p:nvPicPr>
          <p:cNvPr id="35842" name="Picture 2" descr="A Soft Introduction to Google OR-Tools | by Advancedor Academy | Operations  Research Bit | Medium">
            <a:extLst>
              <a:ext uri="{FF2B5EF4-FFF2-40B4-BE49-F238E27FC236}">
                <a16:creationId xmlns:a16="http://schemas.microsoft.com/office/drawing/2014/main" id="{4BA4E930-563F-35B6-840D-082FAC78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99" y="1643062"/>
            <a:ext cx="53149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F1FA8-7F20-4572-28AA-F3B0882D99C1}"/>
              </a:ext>
            </a:extLst>
          </p:cNvPr>
          <p:cNvCxnSpPr/>
          <p:nvPr/>
        </p:nvCxnSpPr>
        <p:spPr>
          <a:xfrm>
            <a:off x="6096000" y="457200"/>
            <a:ext cx="0" cy="5880100"/>
          </a:xfrm>
          <a:prstGeom prst="line">
            <a:avLst/>
          </a:prstGeom>
          <a:ln>
            <a:solidFill>
              <a:srgbClr val="FFFEE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40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FC9A0B6-E533-8AE9-FB3E-E64BA6BD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0FBA42-F5DB-4EE1-6E84-64050AEC713C}"/>
              </a:ext>
            </a:extLst>
          </p:cNvPr>
          <p:cNvSpPr txBox="1">
            <a:spLocks/>
          </p:cNvSpPr>
          <p:nvPr/>
        </p:nvSpPr>
        <p:spPr>
          <a:xfrm>
            <a:off x="4947138" y="1752427"/>
            <a:ext cx="64066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Meet the </a:t>
            </a:r>
          </a:p>
          <a:p>
            <a:r>
              <a:rPr lang="en-AU" dirty="0"/>
              <a:t>Easter Bunny!</a:t>
            </a:r>
          </a:p>
          <a:p>
            <a:endParaRPr lang="en-AU" dirty="0"/>
          </a:p>
          <a:p>
            <a:r>
              <a:rPr lang="en-AU" dirty="0"/>
              <a:t>He must plan the perfect easter egg hunt each year. </a:t>
            </a:r>
          </a:p>
          <a:p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590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76995-7624-DBB2-70C3-5177D599B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00A1C8-F11D-28C8-9370-9EDBAE941C35}"/>
              </a:ext>
            </a:extLst>
          </p:cNvPr>
          <p:cNvSpPr/>
          <p:nvPr/>
        </p:nvSpPr>
        <p:spPr>
          <a:xfrm>
            <a:off x="491112" y="631366"/>
            <a:ext cx="5488501" cy="4042067"/>
          </a:xfrm>
          <a:prstGeom prst="roundRect">
            <a:avLst>
              <a:gd name="adj" fmla="val 6085"/>
            </a:avLst>
          </a:prstGeom>
          <a:solidFill>
            <a:srgbClr val="F9EABE"/>
          </a:solidFill>
          <a:ln w="28575">
            <a:solidFill>
              <a:schemeClr val="bg1"/>
            </a:solidFill>
          </a:ln>
          <a:effectLst>
            <a:outerShdw blurRad="3683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18A76-5639-B754-195C-36515F5A8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753" y="847617"/>
            <a:ext cx="4625102" cy="392487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b="1" dirty="0"/>
              <a:t>Linear</a:t>
            </a:r>
            <a:endParaRPr lang="en-US" sz="2400" b="1" dirty="0"/>
          </a:p>
          <a:p>
            <a:r>
              <a:rPr lang="en-AU" sz="2400" dirty="0"/>
              <a:t>Objective function and constraints are linear.</a:t>
            </a:r>
          </a:p>
          <a:p>
            <a:r>
              <a:rPr lang="en-AU" sz="2400" dirty="0"/>
              <a:t>Always convex, leading to a single global optimum.</a:t>
            </a:r>
          </a:p>
          <a:p>
            <a:r>
              <a:rPr lang="en-AU" sz="2400" dirty="0"/>
              <a:t>Simplicity and efficiency in solving large-scale problems.</a:t>
            </a:r>
          </a:p>
          <a:p>
            <a:r>
              <a:rPr lang="en-AU" sz="2400" dirty="0"/>
              <a:t>Guaranteed global optimum if feasible.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B05EDB5-E2B0-387A-ADA8-CDB624ADA4A8}"/>
              </a:ext>
            </a:extLst>
          </p:cNvPr>
          <p:cNvSpPr txBox="1">
            <a:spLocks/>
          </p:cNvSpPr>
          <p:nvPr/>
        </p:nvSpPr>
        <p:spPr>
          <a:xfrm>
            <a:off x="830108" y="4673433"/>
            <a:ext cx="10531783" cy="13488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600" dirty="0"/>
              <a:t>Select Your Solver Model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8951F4F-C457-BFAB-B6BA-131145868519}"/>
              </a:ext>
            </a:extLst>
          </p:cNvPr>
          <p:cNvSpPr txBox="1">
            <a:spLocks/>
          </p:cNvSpPr>
          <p:nvPr/>
        </p:nvSpPr>
        <p:spPr>
          <a:xfrm>
            <a:off x="6581145" y="815016"/>
            <a:ext cx="4625102" cy="3924878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Non-linear</a:t>
            </a:r>
            <a:endParaRPr lang="en-US" sz="2400" b="1" dirty="0"/>
          </a:p>
          <a:p>
            <a:r>
              <a:rPr lang="en-AU" sz="2600" dirty="0"/>
              <a:t>Objective function or constraints are nonlinear.</a:t>
            </a:r>
          </a:p>
          <a:p>
            <a:r>
              <a:rPr lang="en-AU" sz="2600" dirty="0"/>
              <a:t>May be non-convex, leading to multiple local optima.</a:t>
            </a:r>
          </a:p>
          <a:p>
            <a:r>
              <a:rPr lang="en-AU" sz="2600" dirty="0"/>
              <a:t>Flexibility in modelling a wide range of practical scenarios.</a:t>
            </a:r>
          </a:p>
          <a:p>
            <a:r>
              <a:rPr lang="en-AU" sz="2600" dirty="0"/>
              <a:t>Handles complex, real-world problems with nonlinear relationships.</a:t>
            </a:r>
          </a:p>
          <a:p>
            <a:pPr lvl="1"/>
            <a:endParaRPr lang="en-A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1AF5EF-F997-BF34-A199-92EDF4EFBD55}"/>
              </a:ext>
            </a:extLst>
          </p:cNvPr>
          <p:cNvSpPr/>
          <p:nvPr/>
        </p:nvSpPr>
        <p:spPr>
          <a:xfrm>
            <a:off x="6096000" y="5527497"/>
            <a:ext cx="2124272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2DF5C6-BE0C-F722-4BED-A17429BD7E9A}"/>
              </a:ext>
            </a:extLst>
          </p:cNvPr>
          <p:cNvGrpSpPr/>
          <p:nvPr/>
        </p:nvGrpSpPr>
        <p:grpSpPr>
          <a:xfrm>
            <a:off x="6113962" y="5670535"/>
            <a:ext cx="1014426" cy="999902"/>
            <a:chOff x="8192769" y="3972674"/>
            <a:chExt cx="2865977" cy="282539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AA4B325-367E-CC8C-0DE7-97216B2D7B9B}"/>
                </a:ext>
              </a:extLst>
            </p:cNvPr>
            <p:cNvSpPr/>
            <p:nvPr/>
          </p:nvSpPr>
          <p:spPr>
            <a:xfrm>
              <a:off x="8192769" y="3972674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Picture 2" descr="Generated image">
              <a:extLst>
                <a:ext uri="{FF2B5EF4-FFF2-40B4-BE49-F238E27FC236}">
                  <a16:creationId xmlns:a16="http://schemas.microsoft.com/office/drawing/2014/main" id="{31A3BD3F-2CD1-9112-F97B-9825585D22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70" r="60401" b="11403"/>
            <a:stretch/>
          </p:blipFill>
          <p:spPr bwMode="auto">
            <a:xfrm>
              <a:off x="8366647" y="4434923"/>
              <a:ext cx="2540000" cy="2124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A5417D-D787-2806-8EF1-53AB852A00AB}"/>
              </a:ext>
            </a:extLst>
          </p:cNvPr>
          <p:cNvGrpSpPr/>
          <p:nvPr/>
        </p:nvGrpSpPr>
        <p:grpSpPr>
          <a:xfrm>
            <a:off x="5022879" y="5670535"/>
            <a:ext cx="1014426" cy="999902"/>
            <a:chOff x="6204288" y="1736332"/>
            <a:chExt cx="2865977" cy="282539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E3086D3-3276-E942-D732-067208152349}"/>
                </a:ext>
              </a:extLst>
            </p:cNvPr>
            <p:cNvSpPr/>
            <p:nvPr/>
          </p:nvSpPr>
          <p:spPr>
            <a:xfrm>
              <a:off x="6204288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9" name="Picture 2" descr="Generated image">
              <a:extLst>
                <a:ext uri="{FF2B5EF4-FFF2-40B4-BE49-F238E27FC236}">
                  <a16:creationId xmlns:a16="http://schemas.microsoft.com/office/drawing/2014/main" id="{65594620-DC34-CF5F-BCCF-40EE085D84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3" t="15741" b="48831"/>
            <a:stretch/>
          </p:blipFill>
          <p:spPr bwMode="auto">
            <a:xfrm>
              <a:off x="6367276" y="1888644"/>
              <a:ext cx="2540000" cy="242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BFDDDE-25D6-EEE2-9AFF-85C2A88FC067}"/>
              </a:ext>
            </a:extLst>
          </p:cNvPr>
          <p:cNvGrpSpPr/>
          <p:nvPr/>
        </p:nvGrpSpPr>
        <p:grpSpPr>
          <a:xfrm>
            <a:off x="7205846" y="5670535"/>
            <a:ext cx="1014426" cy="999902"/>
            <a:chOff x="9178553" y="1736332"/>
            <a:chExt cx="2865977" cy="282539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C3B57F6-753C-5BC2-DA94-53C74BEF94DF}"/>
                </a:ext>
              </a:extLst>
            </p:cNvPr>
            <p:cNvSpPr/>
            <p:nvPr/>
          </p:nvSpPr>
          <p:spPr>
            <a:xfrm>
              <a:off x="9178553" y="173633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2" name="Picture 2" descr="Generated image">
              <a:extLst>
                <a:ext uri="{FF2B5EF4-FFF2-40B4-BE49-F238E27FC236}">
                  <a16:creationId xmlns:a16="http://schemas.microsoft.com/office/drawing/2014/main" id="{96B0A490-F129-881B-5EEE-C9E0E2BADC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99" t="55456" r="1777" b="11964"/>
            <a:stretch/>
          </p:blipFill>
          <p:spPr bwMode="auto">
            <a:xfrm>
              <a:off x="9341541" y="1934195"/>
              <a:ext cx="2540000" cy="232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167CB9-7777-6A2A-DEF1-971F283A3562}"/>
              </a:ext>
            </a:extLst>
          </p:cNvPr>
          <p:cNvGrpSpPr/>
          <p:nvPr/>
        </p:nvGrpSpPr>
        <p:grpSpPr>
          <a:xfrm>
            <a:off x="3926873" y="5654415"/>
            <a:ext cx="1014426" cy="999902"/>
            <a:chOff x="-5923246" y="1690782"/>
            <a:chExt cx="2865977" cy="282539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C4B43D8-72BF-E28D-73C2-49FE10C10710}"/>
                </a:ext>
              </a:extLst>
            </p:cNvPr>
            <p:cNvSpPr/>
            <p:nvPr/>
          </p:nvSpPr>
          <p:spPr>
            <a:xfrm>
              <a:off x="-5923246" y="1690782"/>
              <a:ext cx="2865977" cy="2825394"/>
            </a:xfrm>
            <a:prstGeom prst="roundRect">
              <a:avLst>
                <a:gd name="adj" fmla="val 7576"/>
              </a:avLst>
            </a:prstGeom>
            <a:solidFill>
              <a:srgbClr val="F6D7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C10339-FA5D-D76A-3465-4E74A5C6E010}"/>
                </a:ext>
              </a:extLst>
            </p:cNvPr>
            <p:cNvGrpSpPr/>
            <p:nvPr/>
          </p:nvGrpSpPr>
          <p:grpSpPr>
            <a:xfrm>
              <a:off x="-5918759" y="1888645"/>
              <a:ext cx="2540000" cy="2429668"/>
              <a:chOff x="-745870" y="1576082"/>
              <a:chExt cx="2540000" cy="2429668"/>
            </a:xfrm>
          </p:grpSpPr>
          <p:pic>
            <p:nvPicPr>
              <p:cNvPr id="36" name="Picture 2" descr="Generated image">
                <a:extLst>
                  <a:ext uri="{FF2B5EF4-FFF2-40B4-BE49-F238E27FC236}">
                    <a16:creationId xmlns:a16="http://schemas.microsoft.com/office/drawing/2014/main" id="{E98FD3CF-FDD4-8FE7-7A6F-54CE12F946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741" r="62963" b="48831"/>
              <a:stretch/>
            </p:blipFill>
            <p:spPr bwMode="auto">
              <a:xfrm>
                <a:off x="-745870" y="1576082"/>
                <a:ext cx="2540000" cy="2429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Generated image">
                <a:extLst>
                  <a:ext uri="{FF2B5EF4-FFF2-40B4-BE49-F238E27FC236}">
                    <a16:creationId xmlns:a16="http://schemas.microsoft.com/office/drawing/2014/main" id="{583D61DC-E466-72C0-20A6-E6E64A1C00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84" t="82420" r="27026" b="12581"/>
              <a:stretch/>
            </p:blipFill>
            <p:spPr bwMode="auto">
              <a:xfrm>
                <a:off x="1502564" y="3544445"/>
                <a:ext cx="211931" cy="342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6CECB2F-2C9E-66AD-E78A-812B6182688D}"/>
              </a:ext>
            </a:extLst>
          </p:cNvPr>
          <p:cNvSpPr/>
          <p:nvPr/>
        </p:nvSpPr>
        <p:spPr>
          <a:xfrm>
            <a:off x="3864539" y="5555093"/>
            <a:ext cx="3283615" cy="1195343"/>
          </a:xfrm>
          <a:prstGeom prst="rect">
            <a:avLst/>
          </a:prstGeom>
          <a:solidFill>
            <a:srgbClr val="F9EAB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035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86DFE-4A92-BCFE-A106-D4B72961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OR Tools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490B-0418-CEFA-4014-3E1AE9BE7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13" y="174514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Import solver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Declare variables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Define objective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Define constraints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Solve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6348C0-BEA1-6DEE-CEC9-54176CC3A51E}"/>
              </a:ext>
            </a:extLst>
          </p:cNvPr>
          <p:cNvGrpSpPr/>
          <p:nvPr/>
        </p:nvGrpSpPr>
        <p:grpSpPr>
          <a:xfrm>
            <a:off x="6702993" y="1426117"/>
            <a:ext cx="4759094" cy="4670369"/>
            <a:chOff x="6204288" y="-1169635"/>
            <a:chExt cx="5840242" cy="57313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FF2713-D810-CEFA-A5CB-CEE3D79FB638}"/>
                </a:ext>
              </a:extLst>
            </p:cNvPr>
            <p:cNvGrpSpPr/>
            <p:nvPr/>
          </p:nvGrpSpPr>
          <p:grpSpPr>
            <a:xfrm>
              <a:off x="6204288" y="-1169635"/>
              <a:ext cx="2865977" cy="2825394"/>
              <a:chOff x="8192769" y="3972674"/>
              <a:chExt cx="2865977" cy="282539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BB82E6F-0A0C-5AFC-3F65-BD623F574FE4}"/>
                  </a:ext>
                </a:extLst>
              </p:cNvPr>
              <p:cNvSpPr/>
              <p:nvPr/>
            </p:nvSpPr>
            <p:spPr>
              <a:xfrm>
                <a:off x="8192769" y="3972674"/>
                <a:ext cx="2865977" cy="2825394"/>
              </a:xfrm>
              <a:prstGeom prst="roundRect">
                <a:avLst>
                  <a:gd name="adj" fmla="val 7576"/>
                </a:avLst>
              </a:prstGeom>
              <a:solidFill>
                <a:srgbClr val="F6D7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9" name="Picture 2" descr="Generated image">
                <a:extLst>
                  <a:ext uri="{FF2B5EF4-FFF2-40B4-BE49-F238E27FC236}">
                    <a16:creationId xmlns:a16="http://schemas.microsoft.com/office/drawing/2014/main" id="{3030D908-491D-7CD2-D7FB-BFD1374DE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470" r="60401" b="11403"/>
              <a:stretch/>
            </p:blipFill>
            <p:spPr bwMode="auto">
              <a:xfrm>
                <a:off x="8366647" y="4434923"/>
                <a:ext cx="2540000" cy="2124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4C99AF-E867-1B06-3C9B-FF7DE5716F40}"/>
                </a:ext>
              </a:extLst>
            </p:cNvPr>
            <p:cNvGrpSpPr/>
            <p:nvPr/>
          </p:nvGrpSpPr>
          <p:grpSpPr>
            <a:xfrm>
              <a:off x="6204288" y="1736332"/>
              <a:ext cx="2865977" cy="2825394"/>
              <a:chOff x="6204288" y="1736332"/>
              <a:chExt cx="2865977" cy="2825394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7AD72B8-8928-9005-CFF6-67898A6A5257}"/>
                  </a:ext>
                </a:extLst>
              </p:cNvPr>
              <p:cNvSpPr/>
              <p:nvPr/>
            </p:nvSpPr>
            <p:spPr>
              <a:xfrm>
                <a:off x="6204288" y="1736332"/>
                <a:ext cx="2865977" cy="2825394"/>
              </a:xfrm>
              <a:prstGeom prst="roundRect">
                <a:avLst>
                  <a:gd name="adj" fmla="val 7576"/>
                </a:avLst>
              </a:prstGeom>
              <a:solidFill>
                <a:srgbClr val="F6D7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0" name="Picture 2" descr="Generated image">
                <a:extLst>
                  <a:ext uri="{FF2B5EF4-FFF2-40B4-BE49-F238E27FC236}">
                    <a16:creationId xmlns:a16="http://schemas.microsoft.com/office/drawing/2014/main" id="{FB5A0A8C-7C4D-7B64-6F3D-E9C84165F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63" t="15741" b="48831"/>
              <a:stretch/>
            </p:blipFill>
            <p:spPr bwMode="auto">
              <a:xfrm>
                <a:off x="6367276" y="1888644"/>
                <a:ext cx="2540000" cy="2429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036E0C-3ED8-FCC6-5529-71E1BAD3C0CE}"/>
                </a:ext>
              </a:extLst>
            </p:cNvPr>
            <p:cNvGrpSpPr/>
            <p:nvPr/>
          </p:nvGrpSpPr>
          <p:grpSpPr>
            <a:xfrm>
              <a:off x="9178553" y="1736332"/>
              <a:ext cx="2865977" cy="2825394"/>
              <a:chOff x="9178553" y="1736332"/>
              <a:chExt cx="2865977" cy="2825394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9CD76F3-E6EC-482F-F2B4-034914A4630A}"/>
                  </a:ext>
                </a:extLst>
              </p:cNvPr>
              <p:cNvSpPr/>
              <p:nvPr/>
            </p:nvSpPr>
            <p:spPr>
              <a:xfrm>
                <a:off x="9178553" y="1736332"/>
                <a:ext cx="2865977" cy="2825394"/>
              </a:xfrm>
              <a:prstGeom prst="roundRect">
                <a:avLst>
                  <a:gd name="adj" fmla="val 7576"/>
                </a:avLst>
              </a:prstGeom>
              <a:solidFill>
                <a:srgbClr val="F6D7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1" name="Picture 2" descr="Generated image">
                <a:extLst>
                  <a:ext uri="{FF2B5EF4-FFF2-40B4-BE49-F238E27FC236}">
                    <a16:creationId xmlns:a16="http://schemas.microsoft.com/office/drawing/2014/main" id="{BD681083-7894-7165-78B1-C0460D8FBE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699" t="55456" r="1777" b="11964"/>
              <a:stretch/>
            </p:blipFill>
            <p:spPr bwMode="auto">
              <a:xfrm>
                <a:off x="9341541" y="1934195"/>
                <a:ext cx="2540000" cy="2329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78F2EB-1032-E555-13EB-8BC74AD8548B}"/>
                </a:ext>
              </a:extLst>
            </p:cNvPr>
            <p:cNvGrpSpPr/>
            <p:nvPr/>
          </p:nvGrpSpPr>
          <p:grpSpPr>
            <a:xfrm>
              <a:off x="9178553" y="-1169635"/>
              <a:ext cx="2865977" cy="2825394"/>
              <a:chOff x="3230023" y="1736332"/>
              <a:chExt cx="2865977" cy="282539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8014D9-2D1D-9A74-B22E-88DBC5BD68E0}"/>
                  </a:ext>
                </a:extLst>
              </p:cNvPr>
              <p:cNvSpPr/>
              <p:nvPr/>
            </p:nvSpPr>
            <p:spPr>
              <a:xfrm>
                <a:off x="3230023" y="1736332"/>
                <a:ext cx="2865977" cy="2825394"/>
              </a:xfrm>
              <a:prstGeom prst="roundRect">
                <a:avLst>
                  <a:gd name="adj" fmla="val 7576"/>
                </a:avLst>
              </a:prstGeom>
              <a:solidFill>
                <a:srgbClr val="F6D7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8EF1270-B055-18CC-AEBB-BF280A0FA32B}"/>
                  </a:ext>
                </a:extLst>
              </p:cNvPr>
              <p:cNvGrpSpPr/>
              <p:nvPr/>
            </p:nvGrpSpPr>
            <p:grpSpPr>
              <a:xfrm>
                <a:off x="3234511" y="1934195"/>
                <a:ext cx="2540000" cy="2429668"/>
                <a:chOff x="8407400" y="1621632"/>
                <a:chExt cx="2540000" cy="2429668"/>
              </a:xfrm>
            </p:grpSpPr>
            <p:pic>
              <p:nvPicPr>
                <p:cNvPr id="13" name="Picture 2" descr="Generated image">
                  <a:extLst>
                    <a:ext uri="{FF2B5EF4-FFF2-40B4-BE49-F238E27FC236}">
                      <a16:creationId xmlns:a16="http://schemas.microsoft.com/office/drawing/2014/main" id="{CBB84BF1-1275-F463-0461-07EFF217BA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741" r="62963" b="48831"/>
                <a:stretch/>
              </p:blipFill>
              <p:spPr bwMode="auto">
                <a:xfrm>
                  <a:off x="8407400" y="1621632"/>
                  <a:ext cx="2540000" cy="2429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 descr="Generated image">
                  <a:extLst>
                    <a:ext uri="{FF2B5EF4-FFF2-40B4-BE49-F238E27FC236}">
                      <a16:creationId xmlns:a16="http://schemas.microsoft.com/office/drawing/2014/main" id="{719CCA47-42F1-B12D-386E-830DC4602F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884" t="82420" r="27026" b="12581"/>
                <a:stretch/>
              </p:blipFill>
              <p:spPr bwMode="auto">
                <a:xfrm>
                  <a:off x="10664164" y="3608254"/>
                  <a:ext cx="211931" cy="3429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9224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EFB61B-49EF-725C-781E-0CB9D251BDC0}"/>
              </a:ext>
            </a:extLst>
          </p:cNvPr>
          <p:cNvSpPr txBox="1">
            <a:spLocks/>
          </p:cNvSpPr>
          <p:nvPr/>
        </p:nvSpPr>
        <p:spPr>
          <a:xfrm>
            <a:off x="1845495" y="5689521"/>
            <a:ext cx="850100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Let's look at some code.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25FDF6-F1D6-8A85-8B54-9B4CB076D31B}"/>
              </a:ext>
            </a:extLst>
          </p:cNvPr>
          <p:cNvGrpSpPr/>
          <p:nvPr/>
        </p:nvGrpSpPr>
        <p:grpSpPr>
          <a:xfrm>
            <a:off x="2462277" y="562847"/>
            <a:ext cx="7267444" cy="4844962"/>
            <a:chOff x="2801848" y="774788"/>
            <a:chExt cx="6301055" cy="4200703"/>
          </a:xfrm>
        </p:grpSpPr>
        <p:pic>
          <p:nvPicPr>
            <p:cNvPr id="34818" name="Picture 2">
              <a:extLst>
                <a:ext uri="{FF2B5EF4-FFF2-40B4-BE49-F238E27FC236}">
                  <a16:creationId xmlns:a16="http://schemas.microsoft.com/office/drawing/2014/main" id="{0040B157-9B03-C312-B69D-951626F7A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848" y="774788"/>
              <a:ext cx="6301055" cy="420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0EFECA6-0DCB-E475-4B6D-36E6F4673C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91" t="63079" r="37220" b="10981"/>
            <a:stretch/>
          </p:blipFill>
          <p:spPr bwMode="auto">
            <a:xfrm>
              <a:off x="5989954" y="3462656"/>
              <a:ext cx="396241" cy="108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5DA50EC-418A-5402-BF08-9E9AAE1475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91" t="63079" r="37220" b="10981"/>
            <a:stretch/>
          </p:blipFill>
          <p:spPr bwMode="auto">
            <a:xfrm>
              <a:off x="5681979" y="3462656"/>
              <a:ext cx="396241" cy="108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06B4C62-523B-3F01-2A22-8B3EC362CD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91" t="63079" r="37220" b="10981"/>
            <a:stretch/>
          </p:blipFill>
          <p:spPr bwMode="auto">
            <a:xfrm>
              <a:off x="5494654" y="3462656"/>
              <a:ext cx="396241" cy="108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0F86EB1-D21F-9392-4D1A-2C2C90E6A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91" t="63079" r="37220" b="10981"/>
            <a:stretch/>
          </p:blipFill>
          <p:spPr bwMode="auto">
            <a:xfrm>
              <a:off x="5243829" y="3462656"/>
              <a:ext cx="396241" cy="1089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FF393AB-8DD4-DAF1-F775-619B7883C2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68" t="63079" r="37220" b="18449"/>
            <a:stretch/>
          </p:blipFill>
          <p:spPr bwMode="auto">
            <a:xfrm rot="21170706">
              <a:off x="5041900" y="3462656"/>
              <a:ext cx="334645" cy="775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817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68DE5-49F5-0549-1F4F-0E0FA4EB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D9BD-3220-3CF4-8469-904530E2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UI &amp; Documentation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89688-55B2-6AB9-7264-22B2954FB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13" y="1888986"/>
            <a:ext cx="6091301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Convert markdown documentation to word using </a:t>
            </a:r>
            <a:r>
              <a:rPr lang="en-AU" dirty="0" err="1"/>
              <a:t>Pandoc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Hook up a </a:t>
            </a:r>
            <a:r>
              <a:rPr lang="en-AU" dirty="0" err="1"/>
              <a:t>Streamlit</a:t>
            </a:r>
            <a:r>
              <a:rPr lang="en-AU" dirty="0"/>
              <a:t> solution for fast prototyping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Then, of course… PowerPoint. 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DAD1FDA6-A20B-B6B8-4119-7B6EC311F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0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F64AE88-0E9C-493B-9B88-4ABDBDCE6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B4B1E-39C1-8D4E-05E2-B19147906D31}"/>
              </a:ext>
            </a:extLst>
          </p:cNvPr>
          <p:cNvSpPr txBox="1">
            <a:spLocks/>
          </p:cNvSpPr>
          <p:nvPr/>
        </p:nvSpPr>
        <p:spPr>
          <a:xfrm>
            <a:off x="4947138" y="2766218"/>
            <a:ext cx="59640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The Easter Bunny is happy with his solution!</a:t>
            </a:r>
          </a:p>
        </p:txBody>
      </p:sp>
    </p:spTree>
    <p:extLst>
      <p:ext uri="{BB962C8B-B14F-4D97-AF65-F5344CB8AC3E}">
        <p14:creationId xmlns:p14="http://schemas.microsoft.com/office/powerpoint/2010/main" val="1699335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BE2D79D-427E-550B-2952-D9AEB512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9A8851-FC7F-BA70-CCD3-FCBDA7DDCEE4}"/>
              </a:ext>
            </a:extLst>
          </p:cNvPr>
          <p:cNvSpPr txBox="1">
            <a:spLocks/>
          </p:cNvSpPr>
          <p:nvPr/>
        </p:nvSpPr>
        <p:spPr>
          <a:xfrm>
            <a:off x="4947138" y="1818787"/>
            <a:ext cx="64066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Reborn.</a:t>
            </a:r>
          </a:p>
          <a:p>
            <a:r>
              <a:rPr lang="en-AU" dirty="0"/>
              <a:t>Powerful. </a:t>
            </a:r>
          </a:p>
          <a:p>
            <a:r>
              <a:rPr lang="en-AU" dirty="0"/>
              <a:t>One with Tech. </a:t>
            </a:r>
          </a:p>
          <a:p>
            <a:endParaRPr lang="en-AU" dirty="0"/>
          </a:p>
          <a:p>
            <a:r>
              <a:rPr lang="en-AU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174244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2846-CFC9-2076-25DE-CA6056446FF0}"/>
              </a:ext>
            </a:extLst>
          </p:cNvPr>
          <p:cNvSpPr txBox="1">
            <a:spLocks/>
          </p:cNvSpPr>
          <p:nvPr/>
        </p:nvSpPr>
        <p:spPr>
          <a:xfrm>
            <a:off x="4957412" y="2103437"/>
            <a:ext cx="64066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Poor…</a:t>
            </a:r>
          </a:p>
          <a:p>
            <a:endParaRPr lang="en-AU" dirty="0"/>
          </a:p>
          <a:p>
            <a:r>
              <a:rPr lang="en-AU" dirty="0"/>
              <a:t>He spent all his money </a:t>
            </a:r>
          </a:p>
          <a:p>
            <a:r>
              <a:rPr lang="en-AU" dirty="0"/>
              <a:t>on consulting fees.</a:t>
            </a:r>
          </a:p>
        </p:txBody>
      </p:sp>
      <p:pic>
        <p:nvPicPr>
          <p:cNvPr id="5124" name="Picture 4" descr="Generated image">
            <a:extLst>
              <a:ext uri="{FF2B5EF4-FFF2-40B4-BE49-F238E27FC236}">
                <a16:creationId xmlns:a16="http://schemas.microsoft.com/office/drawing/2014/main" id="{1F53A02D-72E3-4249-9B9D-A01414281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72000"/>
                    </a14:imgEffect>
                    <a14:imgEffect>
                      <a14:brightnessContrast bright="6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824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E9F4-E106-73F0-40F6-35E191ACDF39}"/>
              </a:ext>
            </a:extLst>
          </p:cNvPr>
          <p:cNvSpPr txBox="1">
            <a:spLocks/>
          </p:cNvSpPr>
          <p:nvPr/>
        </p:nvSpPr>
        <p:spPr>
          <a:xfrm>
            <a:off x="4947138" y="1818787"/>
            <a:ext cx="640666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So now, he plans his next budget conscious egg hunt.</a:t>
            </a:r>
          </a:p>
          <a:p>
            <a:endParaRPr lang="en-AU" dirty="0"/>
          </a:p>
          <a:p>
            <a:r>
              <a:rPr lang="en-AU" dirty="0"/>
              <a:t>Home-brand, black and gold eggs for all!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C5CEA3C-7EE3-F02B-78FB-4FA7605C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1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063116-FBE0-333F-2F28-F0330E559DA6}"/>
              </a:ext>
            </a:extLst>
          </p:cNvPr>
          <p:cNvSpPr txBox="1">
            <a:spLocks/>
          </p:cNvSpPr>
          <p:nvPr/>
        </p:nvSpPr>
        <p:spPr>
          <a:xfrm>
            <a:off x="1154130" y="2424963"/>
            <a:ext cx="988373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You should know where to start when </a:t>
            </a:r>
          </a:p>
          <a:p>
            <a:r>
              <a:rPr lang="en-AU" dirty="0"/>
              <a:t>solving optimisation problems for clients like the Easter Bunny.</a:t>
            </a:r>
          </a:p>
        </p:txBody>
      </p:sp>
    </p:spTree>
    <p:extLst>
      <p:ext uri="{BB962C8B-B14F-4D97-AF65-F5344CB8AC3E}">
        <p14:creationId xmlns:p14="http://schemas.microsoft.com/office/powerpoint/2010/main" val="1300670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E7C7A3EE-0824-57BD-AE3D-42130E5B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" y="793678"/>
            <a:ext cx="3513762" cy="5270643"/>
          </a:xfrm>
          <a:prstGeom prst="roundRect">
            <a:avLst>
              <a:gd name="adj" fmla="val 7603"/>
            </a:avLst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5D437B-F80E-3F8A-0F1E-857337FD60AF}"/>
              </a:ext>
            </a:extLst>
          </p:cNvPr>
          <p:cNvSpPr txBox="1">
            <a:spLocks/>
          </p:cNvSpPr>
          <p:nvPr/>
        </p:nvSpPr>
        <p:spPr>
          <a:xfrm>
            <a:off x="4722850" y="1921709"/>
            <a:ext cx="713281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If you would like the slides &amp; code, connect with me below!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EFA560D-F745-AFB4-7149-7F28E4AF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2850" y="3429000"/>
            <a:ext cx="1918645" cy="19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4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453701B-3B2D-0F15-B20A-1C0CCABA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0097"/>
            <a:ext cx="7166708" cy="47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9133C7-1EA7-9A8B-321A-0E3673748C15}"/>
              </a:ext>
            </a:extLst>
          </p:cNvPr>
          <p:cNvSpPr txBox="1">
            <a:spLocks/>
          </p:cNvSpPr>
          <p:nvPr/>
        </p:nvSpPr>
        <p:spPr>
          <a:xfrm>
            <a:off x="7318895" y="1040096"/>
            <a:ext cx="4873105" cy="477780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But this is getting increasingly challenging. </a:t>
            </a:r>
          </a:p>
        </p:txBody>
      </p:sp>
    </p:spTree>
    <p:extLst>
      <p:ext uri="{BB962C8B-B14F-4D97-AF65-F5344CB8AC3E}">
        <p14:creationId xmlns:p14="http://schemas.microsoft.com/office/powerpoint/2010/main" val="384318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0996-3EB7-B7AD-9D8F-E0D2328151B3}"/>
              </a:ext>
            </a:extLst>
          </p:cNvPr>
          <p:cNvSpPr txBox="1">
            <a:spLocks/>
          </p:cNvSpPr>
          <p:nvPr/>
        </p:nvSpPr>
        <p:spPr>
          <a:xfrm>
            <a:off x="7012598" y="1544591"/>
            <a:ext cx="4873105" cy="47778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With the endless: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/>
              <a:t>Dietary requirements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/>
              <a:t>Child preferences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/>
              <a:t>Supply chain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AU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69510-408D-C99F-2730-50F91A642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4308"/>
          <a:stretch/>
        </p:blipFill>
        <p:spPr bwMode="auto">
          <a:xfrm>
            <a:off x="0" y="1040096"/>
            <a:ext cx="6705813" cy="47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02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EE7DF-04DE-1977-7D53-FC184C0D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C5AA5-C539-B34F-F0D6-CE03B8F4862B}"/>
              </a:ext>
            </a:extLst>
          </p:cNvPr>
          <p:cNvSpPr txBox="1">
            <a:spLocks/>
          </p:cNvSpPr>
          <p:nvPr/>
        </p:nvSpPr>
        <p:spPr>
          <a:xfrm>
            <a:off x="7012598" y="1544592"/>
            <a:ext cx="4873105" cy="47778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600" dirty="0"/>
              <a:t>With the endless: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/>
              <a:t>Dietary requirements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/>
              <a:t>Child preferences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/>
              <a:t>Supply chain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/>
              <a:t>Trump’s tariffs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/>
              <a:t>GDPR requirements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/>
              <a:t>&amp; the cost of living…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D5A15-1A86-AE31-2BA9-FC7AA295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727"/>
            <a:ext cx="6705813" cy="44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DC92E-6C2C-D6E7-A200-245A58BAE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46E7B9E4-9504-9ED3-3847-C9844201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9" y="304601"/>
            <a:ext cx="7166708" cy="477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F4C4AE-9B00-93A2-C55B-6798D4AE2422}"/>
              </a:ext>
            </a:extLst>
          </p:cNvPr>
          <p:cNvSpPr txBox="1">
            <a:spLocks/>
          </p:cNvSpPr>
          <p:nvPr/>
        </p:nvSpPr>
        <p:spPr>
          <a:xfrm>
            <a:off x="830108" y="5224473"/>
            <a:ext cx="10531783" cy="13488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600" dirty="0"/>
              <a:t>His old pen &amp; paper </a:t>
            </a:r>
          </a:p>
          <a:p>
            <a:pPr algn="ctr"/>
            <a:r>
              <a:rPr lang="en-AU" sz="3600" dirty="0"/>
              <a:t>process is no longer cutting it…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A37EA1-6AC3-8D04-DE64-D3A4123EC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03" t="14126" r="44502" b="9744"/>
          <a:stretch/>
        </p:blipFill>
        <p:spPr>
          <a:xfrm>
            <a:off x="7827819" y="304601"/>
            <a:ext cx="3859240" cy="477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D5A2BD6-C8EE-C88B-5F05-C91CF91908C0}"/>
              </a:ext>
            </a:extLst>
          </p:cNvPr>
          <p:cNvGrpSpPr/>
          <p:nvPr/>
        </p:nvGrpSpPr>
        <p:grpSpPr>
          <a:xfrm>
            <a:off x="0" y="7815"/>
            <a:ext cx="12192000" cy="6858001"/>
            <a:chOff x="952500" y="6594"/>
            <a:chExt cx="10287000" cy="5786438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62F9A397-2BDA-8D9A-45DA-AF59200F3D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" b="15530"/>
            <a:stretch/>
          </p:blipFill>
          <p:spPr bwMode="auto">
            <a:xfrm>
              <a:off x="952500" y="6594"/>
              <a:ext cx="10287000" cy="5786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F58DCE-21EF-0715-4C25-658212DEFE7E}"/>
                </a:ext>
              </a:extLst>
            </p:cNvPr>
            <p:cNvSpPr/>
            <p:nvPr/>
          </p:nvSpPr>
          <p:spPr>
            <a:xfrm>
              <a:off x="6734287" y="1420009"/>
              <a:ext cx="516367" cy="554019"/>
            </a:xfrm>
            <a:prstGeom prst="rect">
              <a:avLst/>
            </a:prstGeom>
            <a:solidFill>
              <a:srgbClr val="DDDB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31898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0D796E24-1EA7-9AA1-C02F-00AFF98B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85" y="284723"/>
            <a:ext cx="7322654" cy="488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435D2C-0E19-01F9-D68B-73BC0DD91813}"/>
              </a:ext>
            </a:extLst>
          </p:cNvPr>
          <p:cNvSpPr txBox="1">
            <a:spLocks/>
          </p:cNvSpPr>
          <p:nvPr/>
        </p:nvSpPr>
        <p:spPr>
          <a:xfrm>
            <a:off x="830108" y="5224473"/>
            <a:ext cx="10531783" cy="134880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The easter bunny has hired us, tired consultants, </a:t>
            </a:r>
          </a:p>
          <a:p>
            <a:pPr algn="ctr"/>
            <a:r>
              <a:rPr lang="en-US" sz="3600" dirty="0"/>
              <a:t>to help him build a tool to </a:t>
            </a:r>
            <a:r>
              <a:rPr lang="en-US" sz="3600" dirty="0" err="1"/>
              <a:t>optimise</a:t>
            </a:r>
            <a:r>
              <a:rPr lang="en-US" sz="3600" dirty="0"/>
              <a:t> his egg hunt.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25313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CE4BB-C849-B699-66D2-5E00BC590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DD97-B033-F4E7-7EA8-931D14077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8833"/>
            <a:ext cx="9144000" cy="2387600"/>
          </a:xfrm>
        </p:spPr>
        <p:txBody>
          <a:bodyPr/>
          <a:lstStyle/>
          <a:p>
            <a:r>
              <a:rPr lang="en-AU" dirty="0"/>
              <a:t>So lets get to it!</a:t>
            </a:r>
          </a:p>
        </p:txBody>
      </p:sp>
    </p:spTree>
    <p:extLst>
      <p:ext uri="{BB962C8B-B14F-4D97-AF65-F5344CB8AC3E}">
        <p14:creationId xmlns:p14="http://schemas.microsoft.com/office/powerpoint/2010/main" val="1856455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4def53c-905d-442a-ba22-72ae0f5bcf4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4048</TotalTime>
  <Words>535</Words>
  <Application>Microsoft Office PowerPoint</Application>
  <PresentationFormat>Widescreen</PresentationFormat>
  <Paragraphs>111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Aptos Light</vt:lpstr>
      <vt:lpstr>Arial</vt:lpstr>
      <vt:lpstr>Office Theme</vt:lpstr>
      <vt:lpstr>Optimising Easter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lets get to it!</vt:lpstr>
      <vt:lpstr>How do we solve an optimisation problem?</vt:lpstr>
      <vt:lpstr>Designing the Solution</vt:lpstr>
      <vt:lpstr>Let’s work with the client to understand the logic and model the problem. </vt:lpstr>
      <vt:lpstr>Components of Optimisation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 Tools Model Structure</vt:lpstr>
      <vt:lpstr>PowerPoint Presentation</vt:lpstr>
      <vt:lpstr>UI &amp; Documentation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smith</dc:creator>
  <cp:lastModifiedBy>David Smith</cp:lastModifiedBy>
  <cp:revision>5</cp:revision>
  <dcterms:created xsi:type="dcterms:W3CDTF">2025-03-31T13:13:42Z</dcterms:created>
  <dcterms:modified xsi:type="dcterms:W3CDTF">2025-04-04T05:00:04Z</dcterms:modified>
</cp:coreProperties>
</file>